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443" r:id="rId3"/>
    <p:sldId id="438" r:id="rId4"/>
    <p:sldId id="632" r:id="rId5"/>
    <p:sldId id="633" r:id="rId6"/>
    <p:sldId id="634" r:id="rId7"/>
    <p:sldId id="736" r:id="rId8"/>
    <p:sldId id="737" r:id="rId9"/>
    <p:sldId id="757" r:id="rId10"/>
    <p:sldId id="418" r:id="rId11"/>
    <p:sldId id="420" r:id="rId12"/>
    <p:sldId id="422" r:id="rId13"/>
    <p:sldId id="423" r:id="rId14"/>
    <p:sldId id="424" r:id="rId15"/>
    <p:sldId id="442" r:id="rId16"/>
    <p:sldId id="758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5" r:id="rId27"/>
    <p:sldId id="434" r:id="rId28"/>
    <p:sldId id="436" r:id="rId29"/>
    <p:sldId id="437" r:id="rId30"/>
    <p:sldId id="759" r:id="rId31"/>
    <p:sldId id="760" r:id="rId32"/>
    <p:sldId id="761" r:id="rId33"/>
    <p:sldId id="762" r:id="rId34"/>
    <p:sldId id="763" r:id="rId35"/>
    <p:sldId id="766" r:id="rId36"/>
    <p:sldId id="769" r:id="rId37"/>
    <p:sldId id="770" r:id="rId38"/>
    <p:sldId id="821" r:id="rId39"/>
    <p:sldId id="771" r:id="rId40"/>
    <p:sldId id="772" r:id="rId41"/>
    <p:sldId id="764" r:id="rId42"/>
    <p:sldId id="767" r:id="rId43"/>
    <p:sldId id="765" r:id="rId44"/>
    <p:sldId id="768" r:id="rId45"/>
    <p:sldId id="773" r:id="rId46"/>
    <p:sldId id="822" r:id="rId47"/>
    <p:sldId id="823" r:id="rId48"/>
    <p:sldId id="824" r:id="rId49"/>
    <p:sldId id="825" r:id="rId50"/>
    <p:sldId id="826" r:id="rId51"/>
    <p:sldId id="827" r:id="rId52"/>
    <p:sldId id="828" r:id="rId53"/>
    <p:sldId id="830" r:id="rId54"/>
    <p:sldId id="829" r:id="rId55"/>
    <p:sldId id="831" r:id="rId56"/>
    <p:sldId id="774" r:id="rId57"/>
    <p:sldId id="775" r:id="rId58"/>
    <p:sldId id="776" r:id="rId59"/>
    <p:sldId id="777" r:id="rId60"/>
    <p:sldId id="778" r:id="rId61"/>
    <p:sldId id="779" r:id="rId62"/>
    <p:sldId id="780" r:id="rId63"/>
    <p:sldId id="781" r:id="rId64"/>
    <p:sldId id="782" r:id="rId65"/>
    <p:sldId id="783" r:id="rId66"/>
    <p:sldId id="784" r:id="rId67"/>
    <p:sldId id="785" r:id="rId68"/>
    <p:sldId id="786" r:id="rId69"/>
    <p:sldId id="787" r:id="rId70"/>
    <p:sldId id="788" r:id="rId71"/>
    <p:sldId id="789" r:id="rId72"/>
    <p:sldId id="790" r:id="rId73"/>
    <p:sldId id="791" r:id="rId74"/>
    <p:sldId id="792" r:id="rId75"/>
    <p:sldId id="793" r:id="rId76"/>
    <p:sldId id="795" r:id="rId77"/>
    <p:sldId id="794" r:id="rId78"/>
    <p:sldId id="796" r:id="rId79"/>
    <p:sldId id="797" r:id="rId80"/>
    <p:sldId id="798" r:id="rId81"/>
    <p:sldId id="812" r:id="rId82"/>
    <p:sldId id="799" r:id="rId83"/>
    <p:sldId id="800" r:id="rId84"/>
    <p:sldId id="802" r:id="rId85"/>
    <p:sldId id="801" r:id="rId86"/>
    <p:sldId id="803" r:id="rId87"/>
    <p:sldId id="804" r:id="rId88"/>
    <p:sldId id="805" r:id="rId89"/>
    <p:sldId id="806" r:id="rId90"/>
    <p:sldId id="810" r:id="rId91"/>
    <p:sldId id="807" r:id="rId92"/>
    <p:sldId id="808" r:id="rId93"/>
    <p:sldId id="809" r:id="rId94"/>
    <p:sldId id="811" r:id="rId95"/>
    <p:sldId id="815" r:id="rId96"/>
    <p:sldId id="816" r:id="rId97"/>
    <p:sldId id="817" r:id="rId98"/>
    <p:sldId id="818" r:id="rId99"/>
    <p:sldId id="819" r:id="rId100"/>
    <p:sldId id="820" r:id="rId101"/>
    <p:sldId id="814" r:id="rId102"/>
    <p:sldId id="813" r:id="rId103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F951BB3-81D8-464C-9CE3-479D65972956}">
          <p14:sldIdLst>
            <p14:sldId id="256"/>
            <p14:sldId id="443"/>
            <p14:sldId id="438"/>
            <p14:sldId id="632"/>
            <p14:sldId id="633"/>
            <p14:sldId id="634"/>
            <p14:sldId id="736"/>
            <p14:sldId id="737"/>
            <p14:sldId id="757"/>
            <p14:sldId id="418"/>
            <p14:sldId id="420"/>
            <p14:sldId id="422"/>
            <p14:sldId id="423"/>
            <p14:sldId id="424"/>
            <p14:sldId id="442"/>
            <p14:sldId id="758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5"/>
            <p14:sldId id="434"/>
            <p14:sldId id="436"/>
          </p14:sldIdLst>
        </p14:section>
        <p14:section name="I/O Ports" id="{4D2522C9-F39C-4DD4-8C1B-1519851A4C2D}">
          <p14:sldIdLst>
            <p14:sldId id="437"/>
            <p14:sldId id="759"/>
            <p14:sldId id="760"/>
            <p14:sldId id="761"/>
            <p14:sldId id="762"/>
            <p14:sldId id="763"/>
            <p14:sldId id="766"/>
            <p14:sldId id="769"/>
            <p14:sldId id="770"/>
            <p14:sldId id="821"/>
            <p14:sldId id="771"/>
            <p14:sldId id="772"/>
            <p14:sldId id="764"/>
            <p14:sldId id="767"/>
            <p14:sldId id="765"/>
            <p14:sldId id="768"/>
            <p14:sldId id="773"/>
          </p14:sldIdLst>
        </p14:section>
        <p14:section name="Interrupt" id="{94043BB1-D29B-4D17-AAF8-FE8E9B428267}">
          <p14:sldIdLst>
            <p14:sldId id="822"/>
            <p14:sldId id="823"/>
            <p14:sldId id="824"/>
            <p14:sldId id="825"/>
            <p14:sldId id="826"/>
            <p14:sldId id="827"/>
            <p14:sldId id="828"/>
            <p14:sldId id="830"/>
            <p14:sldId id="829"/>
            <p14:sldId id="831"/>
          </p14:sldIdLst>
        </p14:section>
        <p14:section name="8-bit Timer/Counter0 with PWM" id="{A7B3033E-89EB-4629-89FD-71C5C1945A7F}">
          <p14:sldIdLst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5"/>
            <p14:sldId id="794"/>
            <p14:sldId id="796"/>
          </p14:sldIdLst>
        </p14:section>
        <p14:section name="16bit timer/counter 1 with PWM" id="{21EF7D4E-D07B-1D47-8B14-4181C5D47182}">
          <p14:sldIdLst>
            <p14:sldId id="797"/>
            <p14:sldId id="798"/>
            <p14:sldId id="812"/>
            <p14:sldId id="799"/>
            <p14:sldId id="800"/>
            <p14:sldId id="802"/>
            <p14:sldId id="801"/>
            <p14:sldId id="803"/>
            <p14:sldId id="804"/>
            <p14:sldId id="805"/>
            <p14:sldId id="806"/>
            <p14:sldId id="810"/>
            <p14:sldId id="807"/>
            <p14:sldId id="808"/>
            <p14:sldId id="809"/>
            <p14:sldId id="811"/>
          </p14:sldIdLst>
        </p14:section>
        <p14:section name="Interrupt" id="{ED1C9E14-1245-F44B-8088-5229C8330ECF}">
          <p14:sldIdLst>
            <p14:sldId id="815"/>
            <p14:sldId id="816"/>
            <p14:sldId id="817"/>
            <p14:sldId id="818"/>
            <p14:sldId id="819"/>
            <p14:sldId id="820"/>
            <p14:sldId id="814"/>
            <p14:sldId id="8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11055" initials="" lastIdx="2" clrIdx="0"/>
  <p:cmAuthor id="2" name="1011055" initials="1" lastIdx="2" clrIdx="1">
    <p:extLst>
      <p:ext uri="{19B8F6BF-5375-455C-9EA6-DF929625EA0E}">
        <p15:presenceInfo xmlns:p15="http://schemas.microsoft.com/office/powerpoint/2012/main" userId="S-1-12-1-1286983231-1277694379-3669368448-8565011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708"/>
  </p:normalViewPr>
  <p:slideViewPr>
    <p:cSldViewPr>
      <p:cViewPr varScale="1">
        <p:scale>
          <a:sx n="82" d="100"/>
          <a:sy n="82" d="100"/>
        </p:scale>
        <p:origin x="145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36BF8CD-C4FA-420D-83C8-AC265E5B0C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t" anchorCtr="0" compatLnSpc="1">
            <a:prstTxWarp prst="textNoShape">
              <a:avLst/>
            </a:prstTxWarp>
          </a:bodyPr>
          <a:lstStyle>
            <a:lvl1pPr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2F78928-AC5E-4E2A-B405-19E4D899270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t" anchorCtr="0" compatLnSpc="1">
            <a:prstTxWarp prst="textNoShape">
              <a:avLst/>
            </a:prstTxWarp>
          </a:bodyPr>
          <a:lstStyle>
            <a:lvl1pPr algn="r"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60072F32-C3DC-4247-BC93-C52972BBBD6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b" anchorCtr="0" compatLnSpc="1">
            <a:prstTxWarp prst="textNoShape">
              <a:avLst/>
            </a:prstTxWarp>
          </a:bodyPr>
          <a:lstStyle>
            <a:lvl1pPr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222C9557-2E86-4B89-988E-142B9A3EBD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b" anchorCtr="0" compatLnSpc="1">
            <a:prstTxWarp prst="textNoShape">
              <a:avLst/>
            </a:prstTxWarp>
          </a:bodyPr>
          <a:lstStyle>
            <a:lvl1pPr algn="r" defTabSz="1012825" eaLnBrk="1" hangingPunct="1">
              <a:defRPr sz="1300"/>
            </a:lvl1pPr>
          </a:lstStyle>
          <a:p>
            <a:pPr>
              <a:defRPr/>
            </a:pPr>
            <a:fld id="{8C8A9D61-4A0B-4150-BE36-0DCE007BAE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FA62636-814A-4E6B-B49A-5E2F05E61E6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t" anchorCtr="0" compatLnSpc="1">
            <a:prstTxWarp prst="textNoShape">
              <a:avLst/>
            </a:prstTxWarp>
          </a:bodyPr>
          <a:lstStyle>
            <a:lvl1pPr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EDCFDB4-D7C5-4313-B664-35811107FA5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t" anchorCtr="0" compatLnSpc="1">
            <a:prstTxWarp prst="textNoShape">
              <a:avLst/>
            </a:prstTxWarp>
          </a:bodyPr>
          <a:lstStyle>
            <a:lvl1pPr algn="r"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824B0D9-7F2C-4BC5-9566-8C18D05D6D7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3338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1150C07-D489-495B-B4A7-1C479481BB8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59338"/>
            <a:ext cx="52070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  <a:endParaRPr lang="en-US" altLang="zh-TW" noProof="0"/>
          </a:p>
          <a:p>
            <a:pPr lvl="1"/>
            <a:r>
              <a:rPr lang="zh-TW" altLang="en-US" noProof="0"/>
              <a:t>第二層</a:t>
            </a:r>
            <a:endParaRPr lang="en-US" altLang="zh-TW" noProof="0"/>
          </a:p>
          <a:p>
            <a:pPr lvl="2"/>
            <a:r>
              <a:rPr lang="zh-TW" altLang="en-US" noProof="0"/>
              <a:t>第三層</a:t>
            </a:r>
            <a:endParaRPr lang="en-US" altLang="zh-TW" noProof="0"/>
          </a:p>
          <a:p>
            <a:pPr lvl="3"/>
            <a:r>
              <a:rPr lang="zh-TW" altLang="en-US" noProof="0"/>
              <a:t>第四層</a:t>
            </a:r>
            <a:endParaRPr lang="en-US" altLang="zh-TW" noProof="0"/>
          </a:p>
          <a:p>
            <a:pPr lvl="4"/>
            <a:r>
              <a:rPr lang="zh-TW" altLang="en-US" noProof="0"/>
              <a:t>第五層</a:t>
            </a:r>
            <a:endParaRPr lang="en-US" altLang="zh-TW" noProof="0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FEA0DCC-7B84-474C-B880-F710CBD4D2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b" anchorCtr="0" compatLnSpc="1">
            <a:prstTxWarp prst="textNoShape">
              <a:avLst/>
            </a:prstTxWarp>
          </a:bodyPr>
          <a:lstStyle>
            <a:lvl1pPr defTabSz="1012825" eaLnBrk="1" hangingPunct="1">
              <a:defRPr sz="1300"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95B290F-480D-449D-9195-8BBDE6FA6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240" tIns="50621" rIns="101240" bIns="50621" numCol="1" anchor="b" anchorCtr="0" compatLnSpc="1">
            <a:prstTxWarp prst="textNoShape">
              <a:avLst/>
            </a:prstTxWarp>
          </a:bodyPr>
          <a:lstStyle>
            <a:lvl1pPr algn="r" defTabSz="1012825" eaLnBrk="1" hangingPunct="1">
              <a:defRPr sz="1300"/>
            </a:lvl1pPr>
          </a:lstStyle>
          <a:p>
            <a:pPr>
              <a:defRPr/>
            </a:pPr>
            <a:fld id="{8854D760-68F9-4ADC-89B3-28A8312BCD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新細明體" pitchFamily="-112" charset="-120"/>
        <a:cs typeface="新細明體" pitchFamily="-112" charset="-12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新細明體" pitchFamily="-112" charset="-120"/>
        <a:cs typeface="新細明體" pitchFamily="-112" charset="-12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新細明體" pitchFamily="-112" charset="-120"/>
        <a:cs typeface="新細明體" pitchFamily="-112" charset="-12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新細明體" pitchFamily="-112" charset="-120"/>
        <a:cs typeface="新細明體" pitchFamily="-112" charset="-12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新細明體" pitchFamily="-112" charset="-120"/>
        <a:cs typeface="新細明體" pitchFamily="-112" charset="-12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54D760-68F9-4ADC-89B3-28A8312BCDD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951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>
            <a:extLst>
              <a:ext uri="{FF2B5EF4-FFF2-40B4-BE49-F238E27FC236}">
                <a16:creationId xmlns:a16="http://schemas.microsoft.com/office/drawing/2014/main" id="{AFF1C7A1-E1E0-4206-99EB-9F7507CD7A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533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13EF5B3A-F0BD-4878-806C-DDB7D0DAC7ED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33400" y="2286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75DC7586-D5F8-4088-B0C7-831112AE3090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57200" y="6400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8A41EC11-5168-47C4-A40E-C4EE6F0668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01000" y="64008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E396E719-A656-42DE-83FF-9092D97A115B}"/>
              </a:ext>
            </a:extLst>
          </p:cNvPr>
          <p:cNvSpPr txBox="1"/>
          <p:nvPr userDrawn="1"/>
        </p:nvSpPr>
        <p:spPr>
          <a:xfrm>
            <a:off x="7696200" y="6400800"/>
            <a:ext cx="1066800" cy="3048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lang="en-US" altLang="zh-TW" sz="1400"/>
              <a:t>1-</a:t>
            </a:r>
            <a:fld id="{EF5A1F4E-E224-4B4C-9D1F-91155EFE92E6}" type="slidenum">
              <a:rPr lang="en-US" altLang="zh-TW" sz="1400" smtClean="0"/>
              <a:pPr algn="r" eaLnBrk="1" hangingPunct="1">
                <a:defRPr/>
              </a:pPr>
              <a:t>‹#›</a:t>
            </a:fld>
            <a:endParaRPr lang="en-US" altLang="zh-TW" sz="14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866F89D-D088-4AF2-A50E-F9C0EA7F56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3400" y="1524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zh-TW" altLang="en-US" sz="1800">
                <a:solidFill>
                  <a:schemeClr val="accent2"/>
                </a:solidFill>
                <a:ea typeface="標楷體" panose="03000509000000000000" pitchFamily="65" charset="-120"/>
              </a:rPr>
              <a:t>微處理機原理</a:t>
            </a:r>
            <a:endParaRPr lang="en-US" altLang="zh-TW" sz="1800">
              <a:solidFill>
                <a:schemeClr val="accent2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0B7AF4E0-5361-453F-85D3-195AF49F95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92925" y="152400"/>
            <a:ext cx="188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lang="en-US" altLang="zh-TW" sz="1800" dirty="0"/>
              <a:t>ATmega328</a:t>
            </a:r>
            <a:endParaRPr lang="en-US" altLang="zh-TW" sz="18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077200" cy="533400"/>
          </a:xfrm>
        </p:spPr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0"/>
            <a:ext cx="80772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4841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525963"/>
          </a:xfrm>
          <a:prstGeom prst="rect">
            <a:avLst/>
          </a:prstGeom>
        </p:spPr>
        <p:txBody>
          <a:bodyPr/>
          <a:lstStyle>
            <a:lvl1pPr marL="444500" indent="-444500">
              <a:buClr>
                <a:schemeClr val="accent6"/>
              </a:buClr>
              <a:buFont typeface="Wingdings" charset="2"/>
              <a:buChar char="q"/>
              <a:defRPr sz="2800">
                <a:solidFill>
                  <a:schemeClr val="accent6"/>
                </a:solidFill>
              </a:defRPr>
            </a:lvl1pPr>
            <a:lvl2pPr>
              <a:buClr>
                <a:srgbClr val="FF0000"/>
              </a:buClr>
              <a:buFont typeface="Wingdings" charset="2"/>
              <a:buChar char="§"/>
              <a:defRPr sz="2400"/>
            </a:lvl2pPr>
            <a:lvl3pPr>
              <a:defRPr sz="2000"/>
            </a:lvl3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0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34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873DD4-7237-4045-B1A8-6CE10F92E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807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7" name="Line 9">
            <a:extLst>
              <a:ext uri="{FF2B5EF4-FFF2-40B4-BE49-F238E27FC236}">
                <a16:creationId xmlns:a16="http://schemas.microsoft.com/office/drawing/2014/main" id="{0F676755-B997-4493-A834-B1136E5EE9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53340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8" name="Line 10">
            <a:extLst>
              <a:ext uri="{FF2B5EF4-FFF2-40B4-BE49-F238E27FC236}">
                <a16:creationId xmlns:a16="http://schemas.microsoft.com/office/drawing/2014/main" id="{B5EDE444-CBBB-43D0-943F-54180E306E61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33400" y="2286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Line 11">
            <a:extLst>
              <a:ext uri="{FF2B5EF4-FFF2-40B4-BE49-F238E27FC236}">
                <a16:creationId xmlns:a16="http://schemas.microsoft.com/office/drawing/2014/main" id="{A64F86CE-7E76-4B35-B200-5F5C38EC783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57200" y="6400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0" name="Rectangle 14">
            <a:extLst>
              <a:ext uri="{FF2B5EF4-FFF2-40B4-BE49-F238E27FC236}">
                <a16:creationId xmlns:a16="http://schemas.microsoft.com/office/drawing/2014/main" id="{CD126CAC-8A51-4BCD-83D5-E60CA73055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3400" y="1524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zh-TW" altLang="en-US" sz="1800">
                <a:solidFill>
                  <a:schemeClr val="accent2"/>
                </a:solidFill>
                <a:ea typeface="標楷體" panose="03000509000000000000" pitchFamily="65" charset="-120"/>
              </a:rPr>
              <a:t>微處理機原理</a:t>
            </a:r>
            <a:endParaRPr lang="en-US" altLang="zh-TW" sz="1800">
              <a:solidFill>
                <a:schemeClr val="accent2"/>
              </a:solidFill>
              <a:ea typeface="標楷體" panose="03000509000000000000" pitchFamily="65" charset="-120"/>
            </a:endParaRPr>
          </a:p>
        </p:txBody>
      </p:sp>
      <p:sp>
        <p:nvSpPr>
          <p:cNvPr id="1039" name="Text Box 15">
            <a:extLst>
              <a:ext uri="{FF2B5EF4-FFF2-40B4-BE49-F238E27FC236}">
                <a16:creationId xmlns:a16="http://schemas.microsoft.com/office/drawing/2014/main" id="{2591A3F5-0BAC-4DB8-BDEA-7822F674A4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01000" y="64008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2" name="Rectangle 17">
            <a:extLst>
              <a:ext uri="{FF2B5EF4-FFF2-40B4-BE49-F238E27FC236}">
                <a16:creationId xmlns:a16="http://schemas.microsoft.com/office/drawing/2014/main" id="{4CE601CE-B27E-4D38-8A2B-7F67AA8707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94500" y="152400"/>
            <a:ext cx="1987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lang="en-US" altLang="zh-TW" sz="1800" dirty="0"/>
              <a:t>ATmega328</a:t>
            </a:r>
            <a:endParaRPr lang="en-US" altLang="zh-TW" sz="18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AE4DA-F1DB-45AF-8B07-C76405B4330E}"/>
              </a:ext>
            </a:extLst>
          </p:cNvPr>
          <p:cNvSpPr txBox="1"/>
          <p:nvPr userDrawn="1"/>
        </p:nvSpPr>
        <p:spPr>
          <a:xfrm>
            <a:off x="7772400" y="6381750"/>
            <a:ext cx="1014413" cy="3048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lang="en-US" altLang="zh-TW" sz="1400"/>
              <a:t>1-</a:t>
            </a:r>
            <a:fld id="{DB45796F-27BE-45E2-AB95-704EF8176A1D}" type="slidenum">
              <a:rPr lang="en-US" altLang="zh-TW" sz="1400" smtClean="0"/>
              <a:pPr algn="r" eaLnBrk="1" hangingPunct="1">
                <a:defRPr/>
              </a:pPr>
              <a:t>‹#›</a:t>
            </a:fld>
            <a:endParaRPr lang="en-US" altLang="zh-TW" sz="1400"/>
          </a:p>
        </p:txBody>
      </p:sp>
      <p:sp>
        <p:nvSpPr>
          <p:cNvPr id="1034" name="Rectangle 11">
            <a:extLst>
              <a:ext uri="{FF2B5EF4-FFF2-40B4-BE49-F238E27FC236}">
                <a16:creationId xmlns:a16="http://schemas.microsoft.com/office/drawing/2014/main" id="{1940154E-34E8-43B1-ABFC-8BA7A790F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924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3" r:id="rId2"/>
    <p:sldLayoutId id="214748377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latin typeface="標楷體" pitchFamily="65" charset="-12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latin typeface="標楷體" pitchFamily="65" charset="-120"/>
          <a:ea typeface="標楷體" pitchFamily="65" charset="-120"/>
          <a:cs typeface="新細明體" pitchFamily="-112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latin typeface="標楷體" pitchFamily="65" charset="-120"/>
          <a:ea typeface="標楷體" pitchFamily="65" charset="-120"/>
          <a:cs typeface="新細明體" pitchFamily="-112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latin typeface="標楷體" pitchFamily="65" charset="-120"/>
          <a:ea typeface="標楷體" pitchFamily="65" charset="-120"/>
          <a:cs typeface="新細明體" pitchFamily="-112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latin typeface="標楷體" pitchFamily="65" charset="-120"/>
          <a:ea typeface="標楷體" pitchFamily="65" charset="-120"/>
          <a:cs typeface="新細明體" pitchFamily="-112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Times New Roman" pitchFamily="-112" charset="0"/>
          <a:ea typeface="新細明體" pitchFamily="-112" charset="-120"/>
          <a:cs typeface="新細明體" pitchFamily="-112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Times New Roman" pitchFamily="-112" charset="0"/>
          <a:ea typeface="新細明體" pitchFamily="-112" charset="-120"/>
          <a:cs typeface="新細明體" pitchFamily="-112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Times New Roman" pitchFamily="-112" charset="0"/>
          <a:ea typeface="新細明體" pitchFamily="-112" charset="-120"/>
          <a:cs typeface="新細明體" pitchFamily="-112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Times New Roman" pitchFamily="-112" charset="0"/>
          <a:ea typeface="新細明體" pitchFamily="-112" charset="-120"/>
          <a:cs typeface="新細明體" pitchFamily="-112" charset="-120"/>
        </a:defRPr>
      </a:lvl9pPr>
    </p:titleStyle>
    <p:bodyStyle>
      <a:lvl1pPr marL="476250" indent="-4762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kumimoji="1" sz="2800">
          <a:solidFill>
            <a:schemeClr val="accent2"/>
          </a:solidFill>
          <a:latin typeface="標楷體" pitchFamily="65" charset="-120"/>
          <a:ea typeface="標楷體" pitchFamily="65" charset="-120"/>
          <a:cs typeface="+mn-cs"/>
        </a:defRPr>
      </a:lvl1pPr>
      <a:lvl2pPr marL="952500" indent="-285750" algn="l" rtl="0" eaLnBrk="0" fontAlgn="base" hangingPunct="0">
        <a:spcBef>
          <a:spcPct val="20000"/>
        </a:spcBef>
        <a:spcAft>
          <a:spcPct val="0"/>
        </a:spcAft>
        <a:buClr>
          <a:srgbClr val="FF5050"/>
        </a:buClr>
        <a:buFont typeface="Wingdings" panose="05000000000000000000" pitchFamily="2" charset="2"/>
        <a:buChar char="§"/>
        <a:defRPr kumimoji="1" sz="2400">
          <a:solidFill>
            <a:schemeClr val="accent2"/>
          </a:solidFill>
          <a:latin typeface="標楷體" pitchFamily="65" charset="-120"/>
          <a:ea typeface="標楷體" pitchFamily="65" charset="-120"/>
          <a:cs typeface="+mn-cs"/>
        </a:defRPr>
      </a:lvl2pPr>
      <a:lvl3pPr marL="1371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accent2"/>
          </a:solidFill>
          <a:latin typeface="標楷體" pitchFamily="65" charset="-120"/>
          <a:ea typeface="標楷體" pitchFamily="65" charset="-120"/>
          <a:cs typeface="+mn-cs"/>
        </a:defRPr>
      </a:lvl3pPr>
      <a:lvl4pPr marL="17907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accent2"/>
          </a:solidFill>
          <a:latin typeface="標楷體" pitchFamily="65" charset="-120"/>
          <a:ea typeface="標楷體" pitchFamily="65" charset="-120"/>
          <a:cs typeface="+mn-cs"/>
        </a:defRPr>
      </a:lvl4pPr>
      <a:lvl5pPr marL="2209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accent2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s://www.arduino.cc/en/uploads/Main/Arduino_Uno_Rev3-schematic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CTC-mode.jp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http://eprojectszone.com/wp/wp-content/uploads/2016/08/fast-pwm-noninverting-mode.jpg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http://eprojectszone.com/wp/wp-content/uploads/2016/08/fast-pwm-inverting-mode.jpg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http://eprojectszone.com/wp/wp-content/uploads/2016/08/8-Mhz-fast-pwm-signal.jpg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25kHz-fast-pwm.jpg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TCCR1A.jpg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http://eprojectszone.com/wp/wp-content/uploads/2016/08/TCCR1B.jpg" TargetMode="External"/><Relationship Id="rId4" Type="http://schemas.openxmlformats.org/officeDocument/2006/relationships/image" Target="../media/image98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PWM-modes-timer1.jpg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COM1A1-and-COM1B1.jpg" TargetMode="External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g3yuAAawA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blog.arduino.cc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http://eprojectszone.com/wp/wp-content/uploads/2016/08/timer1-prescaler.jpg" TargetMode="Externa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9DB9929-65DA-4423-93E1-F450E849AE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7772400" cy="1371600"/>
          </a:xfrm>
        </p:spPr>
        <p:txBody>
          <a:bodyPr/>
          <a:lstStyle/>
          <a:p>
            <a:pPr algn="ctr" eaLnBrk="1" hangingPunct="1"/>
            <a:r>
              <a:rPr lang="en-US" altLang="zh-TW" sz="4400"/>
              <a:t>Arduino &amp; ATmega328</a:t>
            </a:r>
          </a:p>
        </p:txBody>
      </p:sp>
      <p:sp>
        <p:nvSpPr>
          <p:cNvPr id="5123" name="Text Box 5">
            <a:extLst>
              <a:ext uri="{FF2B5EF4-FFF2-40B4-BE49-F238E27FC236}">
                <a16:creationId xmlns:a16="http://schemas.microsoft.com/office/drawing/2014/main" id="{F4B78210-9E9D-4F46-92B0-6E2E1D175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3413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latin typeface="Times New Roman" panose="02020603050405020304" pitchFamily="18" charset="0"/>
                <a:ea typeface="華康中楷體" pitchFamily="49" charset="-120"/>
              </a:rPr>
              <a:t>Chia-Wen Chang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6D36DF09-AFC6-44FC-AEBA-1004A9DB4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571500"/>
            <a:ext cx="8077200" cy="676275"/>
          </a:xfrm>
        </p:spPr>
        <p:txBody>
          <a:bodyPr/>
          <a:lstStyle/>
          <a:p>
            <a:pPr marL="342900" indent="-342900" eaLnBrk="1" hangingPunct="1"/>
            <a:r>
              <a:rPr lang="en-US" altLang="zh-TW" b="1"/>
              <a:t>Introduction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161802-4BDA-4CD9-BA32-8359A8FB5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The ATmega48A/PA/88A/PA/168A/PA/</a:t>
            </a:r>
            <a:r>
              <a:rPr lang="en-US" altLang="zh-TW" dirty="0">
                <a:solidFill>
                  <a:srgbClr val="FF0000"/>
                </a:solidFill>
              </a:rPr>
              <a:t>328</a:t>
            </a:r>
            <a:r>
              <a:rPr lang="en-US" altLang="zh-TW" dirty="0"/>
              <a:t>/P is a low power, CMOS 8-bit microcontrollers based on the</a:t>
            </a:r>
            <a:r>
              <a:rPr lang="zh-TW" altLang="en-US" dirty="0"/>
              <a:t> </a:t>
            </a:r>
            <a:r>
              <a:rPr lang="en-US" altLang="zh-TW" dirty="0"/>
              <a:t>AVR® enhanced RISC architecture.</a:t>
            </a:r>
            <a:endParaRPr lang="zh-TW" altLang="en-US" dirty="0"/>
          </a:p>
        </p:txBody>
      </p:sp>
      <p:pic>
        <p:nvPicPr>
          <p:cNvPr id="17412" name="Picture 4" descr="ãatmega328pãçåçæå°çµæ">
            <a:extLst>
              <a:ext uri="{FF2B5EF4-FFF2-40B4-BE49-F238E27FC236}">
                <a16:creationId xmlns:a16="http://schemas.microsoft.com/office/drawing/2014/main" id="{12EDE704-C26D-4C4E-9718-30BF8799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413" y="4508500"/>
            <a:ext cx="1947862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ãatmega328pãçåçæå°çµæ">
            <a:extLst>
              <a:ext uri="{FF2B5EF4-FFF2-40B4-BE49-F238E27FC236}">
                <a16:creationId xmlns:a16="http://schemas.microsoft.com/office/drawing/2014/main" id="{C00856B7-B05A-45B6-99F1-8742D35F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7525" y="3821113"/>
            <a:ext cx="26987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ãatmega328pãçåçæå°çµæ">
            <a:extLst>
              <a:ext uri="{FF2B5EF4-FFF2-40B4-BE49-F238E27FC236}">
                <a16:creationId xmlns:a16="http://schemas.microsoft.com/office/drawing/2014/main" id="{CDEF51F4-F6F8-438B-9688-838C4F0B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0813" y="3719513"/>
            <a:ext cx="21367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矩形: 圓角 1">
            <a:extLst>
              <a:ext uri="{FF2B5EF4-FFF2-40B4-BE49-F238E27FC236}">
                <a16:creationId xmlns:a16="http://schemas.microsoft.com/office/drawing/2014/main" id="{8732716C-3D0B-46E1-BBED-42E865A05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5876925"/>
            <a:ext cx="1862138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PDIP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16" name="矩形: 圓角 7">
            <a:extLst>
              <a:ext uri="{FF2B5EF4-FFF2-40B4-BE49-F238E27FC236}">
                <a16:creationId xmlns:a16="http://schemas.microsoft.com/office/drawing/2014/main" id="{955A46D3-0DEC-4C2E-B15C-33294D700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38" y="5876925"/>
            <a:ext cx="1862137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TQFP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17" name="矩形: 圓角 8">
            <a:extLst>
              <a:ext uri="{FF2B5EF4-FFF2-40B4-BE49-F238E27FC236}">
                <a16:creationId xmlns:a16="http://schemas.microsoft.com/office/drawing/2014/main" id="{C621E576-1475-4B78-9B64-3BE8123E6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25" y="5876925"/>
            <a:ext cx="1862138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MLF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338CD-4216-5049-B416-1B7857D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88655F-EB84-D140-861B-E6EB2D62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41" y="1268760"/>
            <a:ext cx="7920000" cy="13831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DFFDA8-AF57-3441-B1CA-C4844028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62672"/>
            <a:ext cx="7920000" cy="12633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4D824D9-DC76-F343-8ED0-CC3B77FE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05064"/>
            <a:ext cx="7920000" cy="12369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3B0ABA-957C-1C4E-8453-E24C5397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99" y="5242062"/>
            <a:ext cx="7920000" cy="12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0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D1584-518B-6D47-819E-7EB9131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64BB0A2-4A23-C643-BBA5-AA41110B4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182071"/>
              </p:ext>
            </p:extLst>
          </p:nvPr>
        </p:nvGraphicFramePr>
        <p:xfrm>
          <a:off x="683568" y="1340768"/>
          <a:ext cx="8077200" cy="4992954"/>
        </p:xfrm>
        <a:graphic>
          <a:graphicData uri="http://schemas.openxmlformats.org/drawingml/2006/table">
            <a:tbl>
              <a:tblPr/>
              <a:tblGrid>
                <a:gridCol w="506016">
                  <a:extLst>
                    <a:ext uri="{9D8B030D-6E8A-4147-A177-3AD203B41FA5}">
                      <a16:colId xmlns:a16="http://schemas.microsoft.com/office/drawing/2014/main" val="1930589108"/>
                    </a:ext>
                  </a:extLst>
                </a:gridCol>
                <a:gridCol w="7571184">
                  <a:extLst>
                    <a:ext uri="{9D8B030D-6E8A-4147-A177-3AD203B41FA5}">
                      <a16:colId xmlns:a16="http://schemas.microsoft.com/office/drawing/2014/main" val="2819446579"/>
                    </a:ext>
                  </a:extLst>
                </a:gridCol>
              </a:tblGrid>
              <a:tr h="401679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12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13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14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15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16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17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18</a:t>
                      </a:r>
                    </a:p>
                  </a:txBody>
                  <a:tcPr marL="55195" marR="55195" marT="27597" marB="275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#include &lt;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PinChangeInt.h</a:t>
                      </a:r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byte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13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volatile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byte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LOW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setup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pinMode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OUTPUT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pinMode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A0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INPUT_PULLUP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PCintPort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::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attachInterrupt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A0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isr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CHANGE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loop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digitalWrite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isr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!state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55195" marR="55195" marT="27597" marB="275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33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397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83F2D9-30EF-6748-A135-EE075A32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7218495B-E33E-0345-86B3-730CE16F6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16519"/>
              </p:ext>
            </p:extLst>
          </p:nvPr>
        </p:nvGraphicFramePr>
        <p:xfrm>
          <a:off x="1259632" y="1412776"/>
          <a:ext cx="6624736" cy="4992954"/>
        </p:xfrm>
        <a:graphic>
          <a:graphicData uri="http://schemas.openxmlformats.org/drawingml/2006/table">
            <a:tbl>
              <a:tblPr/>
              <a:tblGrid>
                <a:gridCol w="353836">
                  <a:extLst>
                    <a:ext uri="{9D8B030D-6E8A-4147-A177-3AD203B41FA5}">
                      <a16:colId xmlns:a16="http://schemas.microsoft.com/office/drawing/2014/main" val="2449696694"/>
                    </a:ext>
                  </a:extLst>
                </a:gridCol>
                <a:gridCol w="6270900">
                  <a:extLst>
                    <a:ext uri="{9D8B030D-6E8A-4147-A177-3AD203B41FA5}">
                      <a16:colId xmlns:a16="http://schemas.microsoft.com/office/drawing/2014/main" val="1184832298"/>
                    </a:ext>
                  </a:extLst>
                </a:gridCol>
              </a:tblGrid>
              <a:tr h="3224707">
                <a:tc>
                  <a:txBody>
                    <a:bodyPr/>
                    <a:lstStyle/>
                    <a:p>
                      <a:pPr algn="ctr" fontAlgn="t"/>
                      <a:br>
                        <a:rPr lang="zh-TW" altLang="en-US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</a:br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12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13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14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15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16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17</a:t>
                      </a:r>
                    </a:p>
                    <a:p>
                      <a:pPr algn="ctr" fontAlgn="t"/>
                      <a:r>
                        <a:rPr lang="en-US" altLang="zh-TW" sz="1800">
                          <a:solidFill>
                            <a:srgbClr val="D4D4D4"/>
                          </a:solidFill>
                          <a:effectLst/>
                          <a:latin typeface="inherit"/>
                        </a:rPr>
                        <a:t>18</a:t>
                      </a:r>
                    </a:p>
                  </a:txBody>
                  <a:tcPr marL="55195" marR="55195" marT="27597" marB="275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byte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13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volatile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byte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LOW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setup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pinMode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OUTPUT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pinMode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A0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INPUT_PULLUP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PCMSK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B00000001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888888"/>
                          </a:solidFill>
                          <a:effectLst/>
                          <a:latin typeface="inherit"/>
                        </a:rPr>
                        <a:t>//enable PCINT8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PCIFR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B00000000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888888"/>
                          </a:solidFill>
                          <a:effectLst/>
                          <a:latin typeface="inherit"/>
                        </a:rPr>
                        <a:t>// clear all interrupt flags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PCICR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B00000010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888888"/>
                          </a:solidFill>
                          <a:effectLst/>
                          <a:latin typeface="inherit"/>
                        </a:rPr>
                        <a:t>// enable PCIE1 group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96BD"/>
                          </a:solidFill>
                          <a:effectLst/>
                          <a:latin typeface="inherit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loop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 err="1">
                          <a:solidFill>
                            <a:srgbClr val="5E6D03"/>
                          </a:solidFill>
                          <a:effectLst/>
                          <a:latin typeface="inherit"/>
                        </a:rPr>
                        <a:t>digitalWrite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ledPin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ISR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PCINT1_vect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state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!state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55195" marR="55195" marT="27597" marB="275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70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96085101-FFE1-433F-90DD-CFCBCF334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Features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CB14DD-07AA-4354-B1D0-201DB5A9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077200" cy="233285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Advanced RISC Architecture</a:t>
            </a:r>
          </a:p>
          <a:p>
            <a:pPr lvl="1">
              <a:defRPr/>
            </a:pPr>
            <a:r>
              <a:rPr lang="en-US" altLang="zh-TW" sz="2000" dirty="0"/>
              <a:t>131 Powerful Instructions – Most Single Clock Cycle Execution</a:t>
            </a:r>
          </a:p>
          <a:p>
            <a:pPr lvl="1">
              <a:defRPr/>
            </a:pPr>
            <a:r>
              <a:rPr lang="en-US" altLang="zh-TW" sz="2000" dirty="0"/>
              <a:t>32 x 8 General Purpose Working Registers</a:t>
            </a:r>
          </a:p>
          <a:p>
            <a:pPr lvl="1">
              <a:defRPr/>
            </a:pPr>
            <a:r>
              <a:rPr lang="en-US" altLang="zh-TW" sz="2000" dirty="0"/>
              <a:t>Fully Static Operation</a:t>
            </a:r>
          </a:p>
          <a:p>
            <a:pPr lvl="1">
              <a:defRPr/>
            </a:pPr>
            <a:r>
              <a:rPr lang="en-US" altLang="zh-TW" sz="2000" dirty="0"/>
              <a:t>Up to 20 MIPS Throughput at 20MHz</a:t>
            </a:r>
          </a:p>
          <a:p>
            <a:pPr lvl="1">
              <a:defRPr/>
            </a:pPr>
            <a:r>
              <a:rPr lang="en-US" altLang="zh-TW" sz="2000" dirty="0"/>
              <a:t>On-chip 2-cycle Multiplier</a:t>
            </a:r>
            <a:endParaRPr lang="zh-TW" altLang="en-US" sz="2000" dirty="0"/>
          </a:p>
        </p:txBody>
      </p:sp>
      <p:sp>
        <p:nvSpPr>
          <p:cNvPr id="18436" name="矩形: 圓角 3">
            <a:extLst>
              <a:ext uri="{FF2B5EF4-FFF2-40B4-BE49-F238E27FC236}">
                <a16:creationId xmlns:a16="http://schemas.microsoft.com/office/drawing/2014/main" id="{255619A3-2917-4CA2-98D4-9E815CAD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824413"/>
            <a:ext cx="5400675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Million 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instructions per second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 (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MIPS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37" name="矩形: 圓角 4">
            <a:extLst>
              <a:ext uri="{FF2B5EF4-FFF2-40B4-BE49-F238E27FC236}">
                <a16:creationId xmlns:a16="http://schemas.microsoft.com/office/drawing/2014/main" id="{DBD3953C-181F-4D86-A66A-858C62D6B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5435600"/>
            <a:ext cx="3024188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Arduino Uno 16MHz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68E4E11D-F9F1-43F4-B656-23CCAD124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Features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485C6-3F48-4268-9ABE-54A1FB0E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077200" cy="3629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High Endurance Non-volatile Memory Segments</a:t>
            </a:r>
          </a:p>
          <a:p>
            <a:pPr lvl="1">
              <a:defRPr/>
            </a:pPr>
            <a:r>
              <a:rPr lang="en-US" altLang="zh-TW" dirty="0"/>
              <a:t>32KBytes Flash program memory</a:t>
            </a:r>
          </a:p>
          <a:p>
            <a:pPr lvl="1">
              <a:defRPr/>
            </a:pPr>
            <a:r>
              <a:rPr lang="en-US" altLang="zh-TW" dirty="0"/>
              <a:t>1KBytes EEPROM</a:t>
            </a:r>
          </a:p>
          <a:p>
            <a:pPr lvl="1">
              <a:defRPr/>
            </a:pPr>
            <a:r>
              <a:rPr lang="en-US" altLang="zh-TW" dirty="0"/>
              <a:t>2KBytes Internal SRAM</a:t>
            </a:r>
          </a:p>
          <a:p>
            <a:pPr marL="444500" lvl="1" indent="-444500">
              <a:buClr>
                <a:schemeClr val="accent6"/>
              </a:buClr>
              <a:buFont typeface="Wingdings" charset="2"/>
              <a:buChar char="q"/>
              <a:defRPr/>
            </a:pPr>
            <a:r>
              <a:rPr lang="en-US" altLang="zh-TW" sz="2800" dirty="0">
                <a:solidFill>
                  <a:schemeClr val="accent6"/>
                </a:solidFill>
              </a:rPr>
              <a:t>Special Microcontroller Features</a:t>
            </a:r>
          </a:p>
          <a:p>
            <a:pPr lvl="1">
              <a:defRPr/>
            </a:pPr>
            <a:r>
              <a:rPr lang="en-US" altLang="zh-TW" dirty="0"/>
              <a:t>External and Internal Interrupt Sources</a:t>
            </a:r>
          </a:p>
          <a:p>
            <a:pPr lvl="1">
              <a:defRPr/>
            </a:pPr>
            <a:r>
              <a:rPr lang="en-US" altLang="zh-TW" dirty="0"/>
              <a:t>Six Sleep Modes: Idle, ADC Noise Reduction, Power-save, Power-down, Standby, and Extended Standby</a:t>
            </a:r>
          </a:p>
        </p:txBody>
      </p:sp>
      <p:sp>
        <p:nvSpPr>
          <p:cNvPr id="19460" name="矩形: 圓角 3">
            <a:extLst>
              <a:ext uri="{FF2B5EF4-FFF2-40B4-BE49-F238E27FC236}">
                <a16:creationId xmlns:a16="http://schemas.microsoft.com/office/drawing/2014/main" id="{0FEA7843-BD38-4435-B3A2-0F4625294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201863"/>
            <a:ext cx="2090738" cy="407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Code memory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461" name="矩形: 圓角 4">
            <a:extLst>
              <a:ext uri="{FF2B5EF4-FFF2-40B4-BE49-F238E27FC236}">
                <a16:creationId xmlns:a16="http://schemas.microsoft.com/office/drawing/2014/main" id="{0AA262C7-1945-455C-8C83-33526E39F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092450"/>
            <a:ext cx="3322638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memory</a:t>
            </a:r>
            <a:r>
              <a: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斷電消失</a:t>
            </a:r>
          </a:p>
        </p:txBody>
      </p:sp>
      <p:sp>
        <p:nvSpPr>
          <p:cNvPr id="19462" name="矩形: 圓角 5">
            <a:extLst>
              <a:ext uri="{FF2B5EF4-FFF2-40B4-BE49-F238E27FC236}">
                <a16:creationId xmlns:a16="http://schemas.microsoft.com/office/drawing/2014/main" id="{663B57B1-02B9-4FBE-AFEF-8867AAAA0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5" y="2616200"/>
            <a:ext cx="3322638" cy="4095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memory </a:t>
            </a:r>
            <a:r>
              <a: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永久保存</a:t>
            </a:r>
          </a:p>
        </p:txBody>
      </p:sp>
      <p:sp>
        <p:nvSpPr>
          <p:cNvPr id="19463" name="矩形: 圓角 6">
            <a:extLst>
              <a:ext uri="{FF2B5EF4-FFF2-40B4-BE49-F238E27FC236}">
                <a16:creationId xmlns:a16="http://schemas.microsoft.com/office/drawing/2014/main" id="{E212DACF-237B-4A6D-9048-0FE5F3727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3973513"/>
            <a:ext cx="863600" cy="407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26</a:t>
            </a:r>
            <a:r>
              <a: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4230D5CB-A26E-4414-8983-4F17E3044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Features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975F1-C016-421C-B61E-8C6F3804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85298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Peripheral Features</a:t>
            </a:r>
          </a:p>
          <a:p>
            <a:pPr lvl="1">
              <a:defRPr/>
            </a:pPr>
            <a:r>
              <a:rPr lang="en-US" altLang="zh-TW" dirty="0"/>
              <a:t>Two 8-bit Timer/Counters</a:t>
            </a:r>
          </a:p>
          <a:p>
            <a:pPr lvl="1">
              <a:defRPr/>
            </a:pPr>
            <a:r>
              <a:rPr lang="en-US" altLang="zh-TW" dirty="0"/>
              <a:t>One 16-bit Timer/Counter</a:t>
            </a:r>
          </a:p>
          <a:p>
            <a:pPr lvl="1">
              <a:defRPr/>
            </a:pPr>
            <a:r>
              <a:rPr lang="en-US" altLang="zh-TW" dirty="0"/>
              <a:t>Real Time Counter with Separate Oscillator</a:t>
            </a:r>
          </a:p>
          <a:p>
            <a:pPr lvl="1">
              <a:defRPr/>
            </a:pPr>
            <a:r>
              <a:rPr lang="en-US" altLang="zh-TW" dirty="0"/>
              <a:t>Six PWM Channels</a:t>
            </a:r>
          </a:p>
          <a:p>
            <a:pPr lvl="1">
              <a:defRPr/>
            </a:pPr>
            <a:r>
              <a:rPr lang="en-US" altLang="zh-TW" dirty="0"/>
              <a:t>6-channel 10-bit ADC </a:t>
            </a:r>
            <a:r>
              <a:rPr lang="en-US" altLang="zh-TW" dirty="0">
                <a:solidFill>
                  <a:srgbClr val="FF0000"/>
                </a:solidFill>
              </a:rPr>
              <a:t>in PDIP Package</a:t>
            </a:r>
          </a:p>
          <a:p>
            <a:pPr lvl="1">
              <a:defRPr/>
            </a:pPr>
            <a:r>
              <a:rPr lang="en-US" altLang="zh-TW" dirty="0"/>
              <a:t>Programmable Serial USART</a:t>
            </a:r>
          </a:p>
          <a:p>
            <a:pPr lvl="1">
              <a:defRPr/>
            </a:pPr>
            <a:r>
              <a:rPr lang="en-US" altLang="zh-TW" dirty="0"/>
              <a:t>Master/Slave SPI Serial Interface</a:t>
            </a:r>
          </a:p>
          <a:p>
            <a:pPr lvl="1">
              <a:defRPr/>
            </a:pPr>
            <a:r>
              <a:rPr lang="en-US" altLang="zh-TW" dirty="0"/>
              <a:t>Byte-oriented 2-wire Serial Interface(I2C)</a:t>
            </a:r>
          </a:p>
          <a:p>
            <a:pPr lvl="1">
              <a:defRPr/>
            </a:pPr>
            <a:r>
              <a:rPr lang="en-US" altLang="zh-TW" dirty="0"/>
              <a:t>Programmable Watchdog Timer with Separate On-chip Oscillator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ãatmega328 pdipãçåçæå°çµæ">
            <a:extLst>
              <a:ext uri="{FF2B5EF4-FFF2-40B4-BE49-F238E27FC236}">
                <a16:creationId xmlns:a16="http://schemas.microsoft.com/office/drawing/2014/main" id="{8EC5F2C8-08F8-48E7-8EB4-782EFAC1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標題 1">
            <a:extLst>
              <a:ext uri="{FF2B5EF4-FFF2-40B4-BE49-F238E27FC236}">
                <a16:creationId xmlns:a16="http://schemas.microsoft.com/office/drawing/2014/main" id="{5047A5D6-1E13-4774-9FB4-4BB8FDEEF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Pin Configurations</a:t>
            </a: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83E07B8A-CFB8-4AB8-8369-8EDED9AA6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Arduino </a:t>
            </a:r>
            <a:r>
              <a:rPr lang="zh-TW" altLang="en-US"/>
              <a:t>硬體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E38299-017C-421F-8A91-D711AA597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hlinkClick r:id="rId2"/>
              </a:rPr>
              <a:t>https://www.arduino.cc/en/uploads/Main/Arduino_Uno_Rev3-schematic.pdf</a:t>
            </a:r>
            <a:endParaRPr lang="en-US" altLang="zh-TW" dirty="0"/>
          </a:p>
          <a:p>
            <a:pPr>
              <a:defRPr/>
            </a:pPr>
            <a:endParaRPr lang="zh-TW" altLang="en-US" dirty="0"/>
          </a:p>
        </p:txBody>
      </p:sp>
      <p:pic>
        <p:nvPicPr>
          <p:cNvPr id="22532" name="內容版面配置區 4">
            <a:extLst>
              <a:ext uri="{FF2B5EF4-FFF2-40B4-BE49-F238E27FC236}">
                <a16:creationId xmlns:a16="http://schemas.microsoft.com/office/drawing/2014/main" id="{92445003-FA6B-4F81-B3BB-FC18B3E630B0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" y="2565400"/>
            <a:ext cx="9075738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C1A400C3-2F6E-4BF8-8E43-DFB99DDF2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Arduion </a:t>
            </a:r>
            <a:r>
              <a:rPr lang="zh-TW" altLang="en-US"/>
              <a:t>與 </a:t>
            </a:r>
            <a:r>
              <a:rPr lang="en-US" altLang="zh-TW"/>
              <a:t>atmega328P </a:t>
            </a:r>
            <a:r>
              <a:rPr lang="zh-TW" altLang="en-US"/>
              <a:t>腳位對應圖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26BE36-24D8-4E8F-91D3-356A909F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23556" name="內容版面配置區 4">
            <a:extLst>
              <a:ext uri="{FF2B5EF4-FFF2-40B4-BE49-F238E27FC236}">
                <a16:creationId xmlns:a16="http://schemas.microsoft.com/office/drawing/2014/main" id="{B6BAC161-C6D9-4538-B444-355CC8AA996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1584325"/>
            <a:ext cx="6745287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8033E836-38EC-404A-AFDC-45831B79A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Block Diagram</a:t>
            </a:r>
            <a:endParaRPr lang="zh-TW" altLang="en-US"/>
          </a:p>
        </p:txBody>
      </p:sp>
      <p:sp>
        <p:nvSpPr>
          <p:cNvPr id="24579" name="圖表版面配置區 2">
            <a:extLst>
              <a:ext uri="{FF2B5EF4-FFF2-40B4-BE49-F238E27FC236}">
                <a16:creationId xmlns:a16="http://schemas.microsoft.com/office/drawing/2014/main" id="{DDD7F902-0A73-47FE-8B22-2615677046DE}"/>
              </a:ext>
            </a:extLst>
          </p:cNvPr>
          <p:cNvSpPr>
            <a:spLocks noGrp="1" noChangeArrowheads="1" noTextEdit="1"/>
          </p:cNvSpPr>
          <p:nvPr>
            <p:ph type="chart" idx="1"/>
          </p:nvPr>
        </p:nvSpPr>
        <p:spPr/>
      </p:sp>
      <p:pic>
        <p:nvPicPr>
          <p:cNvPr id="24580" name="Picture 2" descr="ãatmega328 block diagramãçåçæå°çµæ">
            <a:extLst>
              <a:ext uri="{FF2B5EF4-FFF2-40B4-BE49-F238E27FC236}">
                <a16:creationId xmlns:a16="http://schemas.microsoft.com/office/drawing/2014/main" id="{F2998F4C-2854-40AD-8E68-CEC18AB1F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5" y="109538"/>
            <a:ext cx="515302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D1DFD95D-B487-483D-A591-4D76F7CDA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Architecture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2D622-CA8E-4CFC-A820-EC4AA3F5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25604" name="Picture 2" descr="ãatmega328 architectureãçåçæå°çµæ">
            <a:extLst>
              <a:ext uri="{FF2B5EF4-FFF2-40B4-BE49-F238E27FC236}">
                <a16:creationId xmlns:a16="http://schemas.microsoft.com/office/drawing/2014/main" id="{55646F8C-01A2-4B2F-8A58-B8D00CCF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925" y="1109663"/>
            <a:ext cx="5924550" cy="571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矩形 1">
            <a:extLst>
              <a:ext uri="{FF2B5EF4-FFF2-40B4-BE49-F238E27FC236}">
                <a16:creationId xmlns:a16="http://schemas.microsoft.com/office/drawing/2014/main" id="{AE31EE08-E0FB-4303-A0F2-346EA37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1813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ArialMT"/>
                <a:ea typeface="新細明體" panose="02020500000000000000" pitchFamily="18" charset="-120"/>
              </a:rPr>
              <a:t>the AVR uses a Harvard architecture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5606" name="矩形: 圓角 1">
            <a:extLst>
              <a:ext uri="{FF2B5EF4-FFF2-40B4-BE49-F238E27FC236}">
                <a16:creationId xmlns:a16="http://schemas.microsoft.com/office/drawing/2014/main" id="{C1DD2C8E-33DF-471B-8F2D-C13874619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477963"/>
            <a:ext cx="2736850" cy="2238375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5607" name="矩形: 圓角 6">
            <a:extLst>
              <a:ext uri="{FF2B5EF4-FFF2-40B4-BE49-F238E27FC236}">
                <a16:creationId xmlns:a16="http://schemas.microsoft.com/office/drawing/2014/main" id="{A142F2EF-2F51-4ED2-81F3-7801C889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4387850"/>
            <a:ext cx="1408112" cy="112871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5608" name="直線單箭頭接點 4">
            <a:extLst>
              <a:ext uri="{FF2B5EF4-FFF2-40B4-BE49-F238E27FC236}">
                <a16:creationId xmlns:a16="http://schemas.microsoft.com/office/drawing/2014/main" id="{9CA8C282-7DFF-4594-B2DE-30DA517041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03350" y="3716338"/>
            <a:ext cx="720725" cy="180022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直線單箭頭接點 9">
            <a:extLst>
              <a:ext uri="{FF2B5EF4-FFF2-40B4-BE49-F238E27FC236}">
                <a16:creationId xmlns:a16="http://schemas.microsoft.com/office/drawing/2014/main" id="{112DF11E-363B-4D3C-AD28-C513024454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5925" y="5084763"/>
            <a:ext cx="2878138" cy="43180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7E6FFA7C-D897-4D33-BD1E-926F812A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Memory Size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478A24-4459-4586-B0CF-259A0357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26628" name="圖片 3">
            <a:extLst>
              <a:ext uri="{FF2B5EF4-FFF2-40B4-BE49-F238E27FC236}">
                <a16:creationId xmlns:a16="http://schemas.microsoft.com/office/drawing/2014/main" id="{2E770373-996C-4446-AFF6-918C962A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38413"/>
            <a:ext cx="9144000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矩形: 圓角 4">
            <a:extLst>
              <a:ext uri="{FF2B5EF4-FFF2-40B4-BE49-F238E27FC236}">
                <a16:creationId xmlns:a16="http://schemas.microsoft.com/office/drawing/2014/main" id="{1377B37F-CF73-4710-B5C6-B944FA940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53063"/>
            <a:ext cx="9144000" cy="795337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89E5AF3A-47C8-49FB-A978-9DBD16526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Arduino </a:t>
            </a:r>
            <a:r>
              <a:rPr lang="zh-TW" altLang="en-US"/>
              <a:t>前身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16229469-9C49-411A-AE82-4DB14EF8D3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2D2DB9"/>
              </a:buClr>
              <a:buFont typeface="Wingdings" panose="05000000000000000000" pitchFamily="2" charset="2"/>
              <a:buChar char="q"/>
            </a:pPr>
            <a:r>
              <a:rPr lang="en-US" altLang="zh-TW">
                <a:solidFill>
                  <a:srgbClr val="FF0000"/>
                </a:solidFill>
              </a:rPr>
              <a:t>Wiring</a:t>
            </a:r>
            <a:r>
              <a:rPr lang="zh-TW" altLang="en-US">
                <a:solidFill>
                  <a:srgbClr val="2D2DB9"/>
                </a:solidFill>
              </a:rPr>
              <a:t>是</a:t>
            </a:r>
            <a:r>
              <a:rPr lang="en-US" altLang="zh-TW">
                <a:solidFill>
                  <a:srgbClr val="FF0000"/>
                </a:solidFill>
              </a:rPr>
              <a:t>Hernando</a:t>
            </a:r>
            <a:r>
              <a:rPr lang="en-US" altLang="zh-TW">
                <a:solidFill>
                  <a:srgbClr val="2D2DB9"/>
                </a:solidFill>
              </a:rPr>
              <a:t> Barragán</a:t>
            </a:r>
            <a:r>
              <a:rPr lang="zh-TW" altLang="en-US">
                <a:solidFill>
                  <a:srgbClr val="2D2DB9"/>
                </a:solidFill>
              </a:rPr>
              <a:t>在</a:t>
            </a:r>
            <a:r>
              <a:rPr lang="en-US" altLang="zh-TW">
                <a:solidFill>
                  <a:srgbClr val="2D2DB9"/>
                </a:solidFill>
              </a:rPr>
              <a:t>2003</a:t>
            </a:r>
            <a:r>
              <a:rPr lang="zh-TW" altLang="en-US">
                <a:solidFill>
                  <a:srgbClr val="2D2DB9"/>
                </a:solidFill>
              </a:rPr>
              <a:t>年，於義大利</a:t>
            </a:r>
            <a:r>
              <a:rPr lang="en-US" altLang="zh-TW">
                <a:solidFill>
                  <a:srgbClr val="2D2DB9"/>
                </a:solidFill>
              </a:rPr>
              <a:t>Interaction Design Institute Ivrea</a:t>
            </a:r>
            <a:r>
              <a:rPr lang="zh-TW" altLang="en-US">
                <a:solidFill>
                  <a:srgbClr val="2D2DB9"/>
                </a:solidFill>
              </a:rPr>
              <a:t>（互動設計學院伊夫雷亞，以下簡稱</a:t>
            </a:r>
            <a:r>
              <a:rPr lang="en-US" altLang="zh-TW">
                <a:solidFill>
                  <a:srgbClr val="2D2DB9"/>
                </a:solidFill>
              </a:rPr>
              <a:t>IDII</a:t>
            </a:r>
            <a:r>
              <a:rPr lang="zh-TW" altLang="en-US">
                <a:solidFill>
                  <a:srgbClr val="2D2DB9"/>
                </a:solidFill>
              </a:rPr>
              <a:t>，該校創立於</a:t>
            </a:r>
            <a:r>
              <a:rPr lang="en-US" altLang="zh-TW">
                <a:solidFill>
                  <a:srgbClr val="2D2DB9"/>
                </a:solidFill>
              </a:rPr>
              <a:t>2001</a:t>
            </a:r>
            <a:r>
              <a:rPr lang="zh-TW" altLang="en-US">
                <a:solidFill>
                  <a:srgbClr val="2D2DB9"/>
                </a:solidFill>
              </a:rPr>
              <a:t>年，，</a:t>
            </a:r>
            <a:r>
              <a:rPr lang="en-US" altLang="zh-TW">
                <a:solidFill>
                  <a:srgbClr val="2D2DB9"/>
                </a:solidFill>
              </a:rPr>
              <a:t>2005</a:t>
            </a:r>
            <a:r>
              <a:rPr lang="zh-TW" altLang="en-US">
                <a:solidFill>
                  <a:srgbClr val="2D2DB9"/>
                </a:solidFill>
              </a:rPr>
              <a:t>年被整併退場）進行的</a:t>
            </a:r>
            <a:r>
              <a:rPr lang="zh-TW" altLang="en-US">
                <a:solidFill>
                  <a:srgbClr val="FF0000"/>
                </a:solidFill>
              </a:rPr>
              <a:t>碩士論文</a:t>
            </a:r>
            <a:r>
              <a:rPr lang="zh-TW" altLang="en-US">
                <a:solidFill>
                  <a:srgbClr val="2D2DB9"/>
                </a:solidFill>
              </a:rPr>
              <a:t>專案。</a:t>
            </a:r>
            <a:endParaRPr lang="en-US" altLang="zh-TW">
              <a:solidFill>
                <a:srgbClr val="2D2DB9"/>
              </a:solidFill>
            </a:endParaRPr>
          </a:p>
          <a:p>
            <a:pPr>
              <a:buClr>
                <a:srgbClr val="2D2DB9"/>
              </a:buClr>
              <a:buFont typeface="Wingdings" panose="05000000000000000000" pitchFamily="2" charset="2"/>
              <a:buChar char="q"/>
            </a:pPr>
            <a:r>
              <a:rPr lang="zh-TW" altLang="en-US">
                <a:solidFill>
                  <a:srgbClr val="2D2DB9"/>
                </a:solidFill>
              </a:rPr>
              <a:t>該專案的目標是把複雜的電子元件，</a:t>
            </a:r>
            <a:r>
              <a:rPr lang="zh-TW" altLang="en-US">
                <a:solidFill>
                  <a:srgbClr val="FF0000"/>
                </a:solidFill>
              </a:rPr>
              <a:t>以簡單易懂的元素呈現</a:t>
            </a:r>
            <a:r>
              <a:rPr lang="zh-TW" altLang="en-US">
                <a:solidFill>
                  <a:srgbClr val="2D2DB9"/>
                </a:solidFill>
              </a:rPr>
              <a:t>，讓藝術家和設計師得以全神專注在創作本身，</a:t>
            </a:r>
            <a:r>
              <a:rPr lang="zh-TW" altLang="en-US">
                <a:solidFill>
                  <a:srgbClr val="FF0000"/>
                </a:solidFill>
              </a:rPr>
              <a:t>不受電子學知識的束縛</a:t>
            </a:r>
            <a:r>
              <a:rPr lang="zh-TW" altLang="en-US">
                <a:solidFill>
                  <a:srgbClr val="2D2DB9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46C766C2-5832-4485-BA69-A15F0652D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Status Register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C02D99-2AD5-4F90-A4AA-AA27066D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The Status Register contains information about the result of the most recently executed arithmetic instruction.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The Status Register is updated after all ALU operations</a:t>
            </a:r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3D9B37B7-02CC-44C3-8E18-5372116FD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Status Register</a:t>
            </a:r>
            <a:endParaRPr lang="zh-TW" altLang="en-US"/>
          </a:p>
        </p:txBody>
      </p:sp>
      <p:pic>
        <p:nvPicPr>
          <p:cNvPr id="28675" name="圖片 3">
            <a:extLst>
              <a:ext uri="{FF2B5EF4-FFF2-40B4-BE49-F238E27FC236}">
                <a16:creationId xmlns:a16="http://schemas.microsoft.com/office/drawing/2014/main" id="{75B28948-ADE9-4453-9BF6-BF54009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9144000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矩形 4">
            <a:extLst>
              <a:ext uri="{FF2B5EF4-FFF2-40B4-BE49-F238E27FC236}">
                <a16:creationId xmlns:a16="http://schemas.microsoft.com/office/drawing/2014/main" id="{EE4D1886-9D29-4E68-A126-106D51767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341688"/>
            <a:ext cx="2752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6 – T: Bit Copy Storage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77" name="矩形 5">
            <a:extLst>
              <a:ext uri="{FF2B5EF4-FFF2-40B4-BE49-F238E27FC236}">
                <a16:creationId xmlns:a16="http://schemas.microsoft.com/office/drawing/2014/main" id="{25055DA8-3BE7-4B61-9FA7-3EE4FE0B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924175"/>
            <a:ext cx="4572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7 – I: Global Interrupt Enable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78" name="矩形 6">
            <a:extLst>
              <a:ext uri="{FF2B5EF4-FFF2-40B4-BE49-F238E27FC236}">
                <a16:creationId xmlns:a16="http://schemas.microsoft.com/office/drawing/2014/main" id="{52DDA5AF-73F4-49B5-9654-0FD32D70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759200"/>
            <a:ext cx="2593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5 – H: Half Carry Flag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79" name="矩形 7">
            <a:extLst>
              <a:ext uri="{FF2B5EF4-FFF2-40B4-BE49-F238E27FC236}">
                <a16:creationId xmlns:a16="http://schemas.microsoft.com/office/drawing/2014/main" id="{3AE59A1E-B532-41AD-B927-3A1266B6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4592638"/>
            <a:ext cx="3101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4 – S: Sign Bit, S = N </a:t>
            </a:r>
            <a:r>
              <a:rPr lang="en-US" altLang="zh-TW">
                <a:solidFill>
                  <a:schemeClr val="tx1"/>
                </a:solidFill>
                <a:latin typeface="SymbolMT"/>
                <a:ea typeface="新細明體" panose="02020500000000000000" pitchFamily="18" charset="-120"/>
                <a:sym typeface="Symbol" panose="05050102010706020507" pitchFamily="18" charset="2"/>
              </a:rPr>
              <a:t></a:t>
            </a:r>
            <a:r>
              <a:rPr lang="en-US" altLang="zh-TW">
                <a:solidFill>
                  <a:schemeClr val="tx1"/>
                </a:solidFill>
                <a:latin typeface="SymbolMT"/>
                <a:ea typeface="新細明體" panose="02020500000000000000" pitchFamily="18" charset="-120"/>
              </a:rPr>
              <a:t> </a:t>
            </a: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V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80" name="矩形 8">
            <a:extLst>
              <a:ext uri="{FF2B5EF4-FFF2-40B4-BE49-F238E27FC236}">
                <a16:creationId xmlns:a16="http://schemas.microsoft.com/office/drawing/2014/main" id="{21E2C46D-1C7D-412A-BB0B-E3AD26269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5192713"/>
            <a:ext cx="4572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3 – V: Two’s Complement Overflow Flag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81" name="矩形 9">
            <a:extLst>
              <a:ext uri="{FF2B5EF4-FFF2-40B4-BE49-F238E27FC236}">
                <a16:creationId xmlns:a16="http://schemas.microsoft.com/office/drawing/2014/main" id="{B2A3C5BC-2D10-4E01-AC69-059F374F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4175125"/>
            <a:ext cx="2466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da-DK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2 – N: Negative Flag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82" name="矩形 10">
            <a:extLst>
              <a:ext uri="{FF2B5EF4-FFF2-40B4-BE49-F238E27FC236}">
                <a16:creationId xmlns:a16="http://schemas.microsoft.com/office/drawing/2014/main" id="{B6042C83-5BEC-46EA-843C-966C41ADD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5610225"/>
            <a:ext cx="2035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l-PL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1 – Z: Zero Flag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683" name="矩形 11">
            <a:extLst>
              <a:ext uri="{FF2B5EF4-FFF2-40B4-BE49-F238E27FC236}">
                <a16:creationId xmlns:a16="http://schemas.microsoft.com/office/drawing/2014/main" id="{2BA03A15-1975-4731-8C7F-32EB504A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6027738"/>
            <a:ext cx="2147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Bit 0 – C: Carry Flag</a:t>
            </a:r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541E4186-36B9-47B4-B360-20EF2C716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General Purpose Register File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C4F11-C3BF-43FA-AD8F-C3AF4F19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29700" name="圖片 3">
            <a:extLst>
              <a:ext uri="{FF2B5EF4-FFF2-40B4-BE49-F238E27FC236}">
                <a16:creationId xmlns:a16="http://schemas.microsoft.com/office/drawing/2014/main" id="{76AC033A-0C60-4A4F-AB25-6E81C25C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1371600"/>
            <a:ext cx="5867400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圖片 4">
            <a:extLst>
              <a:ext uri="{FF2B5EF4-FFF2-40B4-BE49-F238E27FC236}">
                <a16:creationId xmlns:a16="http://schemas.microsoft.com/office/drawing/2014/main" id="{0A363BD9-9846-453A-A6FA-FB26CD19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5157788"/>
            <a:ext cx="4987925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D33FF7C9-CE49-45DF-96B4-5BDC59F75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Instruction Execution Timing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A4A00-2CDD-4318-8F69-FE5F793D5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5225"/>
            <a:ext cx="8077200" cy="4525963"/>
          </a:xfrm>
        </p:spPr>
        <p:txBody>
          <a:bodyPr/>
          <a:lstStyle/>
          <a:p>
            <a:pPr>
              <a:defRPr/>
            </a:pPr>
            <a:r>
              <a:rPr lang="en-US" altLang="zh-TW" sz="2000" dirty="0"/>
              <a:t>the parallel instruction fetches and instruction executions enabled by the Harvard architecture</a:t>
            </a:r>
            <a:endParaRPr lang="zh-TW" altLang="en-US" sz="2000" dirty="0"/>
          </a:p>
        </p:txBody>
      </p:sp>
      <p:pic>
        <p:nvPicPr>
          <p:cNvPr id="30724" name="圖片 5">
            <a:extLst>
              <a:ext uri="{FF2B5EF4-FFF2-40B4-BE49-F238E27FC236}">
                <a16:creationId xmlns:a16="http://schemas.microsoft.com/office/drawing/2014/main" id="{14037A5B-0ADB-455B-A76E-7E97EA59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72009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圖片 6">
            <a:extLst>
              <a:ext uri="{FF2B5EF4-FFF2-40B4-BE49-F238E27FC236}">
                <a16:creationId xmlns:a16="http://schemas.microsoft.com/office/drawing/2014/main" id="{4F768018-3C82-423B-BD5C-1E8F695E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550" y="4051300"/>
            <a:ext cx="7200900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矩形: 圓角 6">
            <a:extLst>
              <a:ext uri="{FF2B5EF4-FFF2-40B4-BE49-F238E27FC236}">
                <a16:creationId xmlns:a16="http://schemas.microsoft.com/office/drawing/2014/main" id="{EF6DF7C5-8E80-4CB1-B9A5-7C301F52D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5463"/>
            <a:ext cx="2663825" cy="407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The Parallel Instruction Fetches and Instruction Executions</a:t>
            </a:r>
            <a:endParaRPr lang="zh-TW" altLang="en-US" sz="1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27" name="矩形: 圓角 6">
            <a:extLst>
              <a:ext uri="{FF2B5EF4-FFF2-40B4-BE49-F238E27FC236}">
                <a16:creationId xmlns:a16="http://schemas.microsoft.com/office/drawing/2014/main" id="{19D8ED16-8D79-4353-A121-14B66BE63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46563"/>
            <a:ext cx="2663825" cy="407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Single Cycle ALU Operation</a:t>
            </a:r>
            <a:endParaRPr lang="zh-TW" altLang="en-US" sz="1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70C480A9-210F-417C-B5B5-3E9684125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/>
              <a:t>In-System Reprogrammable Flash Program Memory</a:t>
            </a:r>
            <a:endParaRPr lang="zh-TW" altLang="en-US" sz="2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54390-A486-43B1-8EE6-31BB79E3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964703"/>
          </a:xfrm>
        </p:spPr>
        <p:txBody>
          <a:bodyPr/>
          <a:lstStyle/>
          <a:p>
            <a:pPr>
              <a:defRPr/>
            </a:pPr>
            <a:r>
              <a:rPr lang="en-US" altLang="zh-TW" sz="1800" dirty="0"/>
              <a:t>Since all AVR instructions are 16 or 32 bits wide, the Flash is organized as 16K x 16</a:t>
            </a:r>
          </a:p>
          <a:p>
            <a:pPr>
              <a:defRPr/>
            </a:pPr>
            <a:r>
              <a:rPr lang="en-US" altLang="zh-TW" sz="1800" dirty="0"/>
              <a:t>ATmega48A/PA/88A/PA/168A/PA/328/P</a:t>
            </a:r>
            <a:r>
              <a:rPr lang="zh-TW" altLang="en-US" sz="1800" dirty="0"/>
              <a:t> </a:t>
            </a:r>
            <a:r>
              <a:rPr lang="en-US" altLang="zh-TW" sz="1800" dirty="0"/>
              <a:t>Program Counter (PC) is 11/12/13/14 bits wide, thus addressing th2/4/8/16K program memory locations.</a:t>
            </a:r>
            <a:endParaRPr lang="zh-TW" altLang="en-US" sz="1800" dirty="0"/>
          </a:p>
        </p:txBody>
      </p:sp>
      <p:pic>
        <p:nvPicPr>
          <p:cNvPr id="31748" name="圖片 3">
            <a:extLst>
              <a:ext uri="{FF2B5EF4-FFF2-40B4-BE49-F238E27FC236}">
                <a16:creationId xmlns:a16="http://schemas.microsoft.com/office/drawing/2014/main" id="{FD794E86-6BC2-44DC-9113-BD5F852D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1338" y="2133600"/>
            <a:ext cx="3522662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5A6820F5-9865-4835-A14E-E4B38695B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SRAM Data Memory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E1B989-FC0A-4E8D-A2FF-BC6F57A0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32772" name="圖片 3">
            <a:extLst>
              <a:ext uri="{FF2B5EF4-FFF2-40B4-BE49-F238E27FC236}">
                <a16:creationId xmlns:a16="http://schemas.microsoft.com/office/drawing/2014/main" id="{BE93A676-2572-4380-BD9F-9C68798C8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00" y="1485900"/>
            <a:ext cx="46355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圖片 4">
            <a:extLst>
              <a:ext uri="{FF2B5EF4-FFF2-40B4-BE49-F238E27FC236}">
                <a16:creationId xmlns:a16="http://schemas.microsoft.com/office/drawing/2014/main" id="{8DED4427-D20A-40E6-BA22-82D7DAA7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3536950"/>
            <a:ext cx="49911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矩形 1">
            <a:extLst>
              <a:ext uri="{FF2B5EF4-FFF2-40B4-BE49-F238E27FC236}">
                <a16:creationId xmlns:a16="http://schemas.microsoft.com/office/drawing/2014/main" id="{7C3D0672-21EC-443D-8F60-466DEDACB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4892675"/>
            <a:ext cx="2219325" cy="3079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Memory Access Times</a:t>
            </a:r>
            <a:endParaRPr lang="zh-TW" altLang="en-US" sz="1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2775" name="矩形 3">
            <a:extLst>
              <a:ext uri="{FF2B5EF4-FFF2-40B4-BE49-F238E27FC236}">
                <a16:creationId xmlns:a16="http://schemas.microsoft.com/office/drawing/2014/main" id="{7CB2DA8F-7462-4041-9BA2-2FF8DB78B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2416175"/>
            <a:ext cx="1563687" cy="3079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Memory Map</a:t>
            </a:r>
            <a:endParaRPr lang="zh-TW" altLang="en-US" sz="1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338C3FF6-10F4-458E-9EE2-3F4170F26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System Clock and Clock Options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44915-82D5-474B-8B95-A6035D22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33796" name="圖片 5">
            <a:extLst>
              <a:ext uri="{FF2B5EF4-FFF2-40B4-BE49-F238E27FC236}">
                <a16:creationId xmlns:a16="http://schemas.microsoft.com/office/drawing/2014/main" id="{3603213E-EA18-4BED-B42E-59242C7C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700" y="1447800"/>
            <a:ext cx="58547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FCFD28-416C-4F06-A92B-8007D6BB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906" y="4797152"/>
            <a:ext cx="1971759" cy="1165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5574A185-A9BA-48C1-8B43-2E160E065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System Control and Reset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2428-12B8-40A7-BC71-5A35E4B9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34820" name="圖片 3">
            <a:extLst>
              <a:ext uri="{FF2B5EF4-FFF2-40B4-BE49-F238E27FC236}">
                <a16:creationId xmlns:a16="http://schemas.microsoft.com/office/drawing/2014/main" id="{C5B5C241-2502-4554-9211-0F299A03B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00" y="1150938"/>
            <a:ext cx="71120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71D89B5C-22B0-4C4E-A11A-40FFE30F1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System Control and Reset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F80A2E-B064-4A12-B8A0-20875864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35844" name="圖片 3">
            <a:extLst>
              <a:ext uri="{FF2B5EF4-FFF2-40B4-BE49-F238E27FC236}">
                <a16:creationId xmlns:a16="http://schemas.microsoft.com/office/drawing/2014/main" id="{9158A4EC-B34A-4C37-BF22-FA13C0CE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8638" y="1600200"/>
            <a:ext cx="3617912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圖片 4">
            <a:extLst>
              <a:ext uri="{FF2B5EF4-FFF2-40B4-BE49-F238E27FC236}">
                <a16:creationId xmlns:a16="http://schemas.microsoft.com/office/drawing/2014/main" id="{2889C475-C64C-404F-9D63-690D7C05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1413" y="4173538"/>
            <a:ext cx="5394325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圖片 5">
            <a:extLst>
              <a:ext uri="{FF2B5EF4-FFF2-40B4-BE49-F238E27FC236}">
                <a16:creationId xmlns:a16="http://schemas.microsoft.com/office/drawing/2014/main" id="{450607E2-D4A1-4FB8-9E06-90F03634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173538"/>
            <a:ext cx="3263900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" descr="powerup.png">
            <a:extLst>
              <a:ext uri="{FF2B5EF4-FFF2-40B4-BE49-F238E27FC236}">
                <a16:creationId xmlns:a16="http://schemas.microsoft.com/office/drawing/2014/main" id="{36BEE679-40B7-4F5A-8993-EF9479BA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13" y="1612900"/>
            <a:ext cx="374967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矩形 1">
            <a:extLst>
              <a:ext uri="{FF2B5EF4-FFF2-40B4-BE49-F238E27FC236}">
                <a16:creationId xmlns:a16="http://schemas.microsoft.com/office/drawing/2014/main" id="{58EEB6E9-696E-4A8C-A829-195025BB6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13" y="1354138"/>
            <a:ext cx="2527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2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MCU Start-up, RESET Tied to V</a:t>
            </a:r>
            <a:r>
              <a:rPr lang="en-US" altLang="zh-TW" sz="300" b="1">
                <a:solidFill>
                  <a:schemeClr val="tx1"/>
                </a:solidFill>
                <a:latin typeface="Arial-BoldMT"/>
                <a:ea typeface="新細明體" panose="02020500000000000000" pitchFamily="18" charset="-120"/>
              </a:rPr>
              <a:t>CC</a:t>
            </a:r>
            <a:endParaRPr lang="zh-TW" altLang="en-US" sz="12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364A6655-E720-418A-A38B-DECD47418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I/O-Ports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8F45BB-BA49-4C4A-BC61-F7EFED6D5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I/O Pin Equivalent Schematic</a:t>
            </a:r>
            <a:endParaRPr lang="zh-TW" altLang="en-US" dirty="0"/>
          </a:p>
        </p:txBody>
      </p:sp>
      <p:pic>
        <p:nvPicPr>
          <p:cNvPr id="36868" name="圖片 3">
            <a:extLst>
              <a:ext uri="{FF2B5EF4-FFF2-40B4-BE49-F238E27FC236}">
                <a16:creationId xmlns:a16="http://schemas.microsoft.com/office/drawing/2014/main" id="{F33F5597-2403-41E3-9A3A-9E3C6AF2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3955" y="2052336"/>
            <a:ext cx="59928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矩形 3">
            <a:extLst>
              <a:ext uri="{FF2B5EF4-FFF2-40B4-BE49-F238E27FC236}">
                <a16:creationId xmlns:a16="http://schemas.microsoft.com/office/drawing/2014/main" id="{AB6B0E6C-BBF8-4E1D-A172-AD58C149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691" y="3477574"/>
            <a:ext cx="1008062" cy="3079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提升電阻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6870" name="矩形 3">
            <a:extLst>
              <a:ext uri="{FF2B5EF4-FFF2-40B4-BE49-F238E27FC236}">
                <a16:creationId xmlns:a16="http://schemas.microsoft.com/office/drawing/2014/main" id="{0BBAD17A-DBE9-499D-9BEA-24EE1042B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81" y="3062049"/>
            <a:ext cx="1214438" cy="37941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保護二極體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F05E74-0D63-4461-9E5B-ABF153CA84C9}"/>
              </a:ext>
            </a:extLst>
          </p:cNvPr>
          <p:cNvSpPr/>
          <p:nvPr/>
        </p:nvSpPr>
        <p:spPr>
          <a:xfrm>
            <a:off x="76200" y="5758036"/>
            <a:ext cx="4572000" cy="98072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TW" sz="1400" dirty="0"/>
              <a:t>All port pins have individually selectable pull-up resistors with a supply-voltage invariant resistance. </a:t>
            </a:r>
          </a:p>
          <a:p>
            <a:pPr eaLnBrk="1" hangingPunct="1"/>
            <a:endParaRPr lang="en-US" altLang="zh-TW" sz="1400" dirty="0"/>
          </a:p>
          <a:p>
            <a:pPr eaLnBrk="1" hangingPunct="1"/>
            <a:r>
              <a:rPr lang="en-US" altLang="zh-TW" sz="1400" dirty="0"/>
              <a:t>All I/O pins have protection diodes to both VCC and Ground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DD621417-26BF-4DE7-9319-DC5EF393B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Arduino </a:t>
            </a:r>
            <a:r>
              <a:rPr lang="zh-TW" altLang="en-US"/>
              <a:t>出場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BA05-3960-40FD-BC50-167D30B6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400" dirty="0"/>
              <a:t>2005</a:t>
            </a:r>
            <a:r>
              <a:rPr lang="zh-TW" altLang="en-US" sz="2400" dirty="0"/>
              <a:t>年，在義大利北方</a:t>
            </a:r>
            <a:r>
              <a:rPr lang="en-US" altLang="zh-TW" sz="2400" dirty="0"/>
              <a:t>Ivrea</a:t>
            </a:r>
            <a:r>
              <a:rPr lang="zh-TW" altLang="en-US" sz="2400" dirty="0"/>
              <a:t>鎮的</a:t>
            </a:r>
            <a:r>
              <a:rPr lang="en-US" altLang="zh-TW" sz="2400" dirty="0">
                <a:solidFill>
                  <a:srgbClr val="FF0000"/>
                </a:solidFill>
              </a:rPr>
              <a:t>Interaction Design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Institute Ivrea</a:t>
            </a:r>
            <a:r>
              <a:rPr lang="zh-TW" altLang="en-US" sz="2400" dirty="0"/>
              <a:t>任教的</a:t>
            </a:r>
            <a:r>
              <a:rPr lang="en-US" altLang="zh-TW" sz="2400" dirty="0">
                <a:solidFill>
                  <a:srgbClr val="FF0000"/>
                </a:solidFill>
              </a:rPr>
              <a:t>Massimo </a:t>
            </a:r>
            <a:r>
              <a:rPr lang="en-US" altLang="zh-TW" sz="2400" dirty="0" err="1">
                <a:solidFill>
                  <a:srgbClr val="FF0000"/>
                </a:solidFill>
              </a:rPr>
              <a:t>Banzi</a:t>
            </a:r>
            <a:r>
              <a:rPr lang="zh-TW" altLang="en-US" sz="2400" dirty="0"/>
              <a:t>與</a:t>
            </a:r>
            <a:r>
              <a:rPr lang="en-US" altLang="zh-TW" sz="2400" dirty="0">
                <a:solidFill>
                  <a:srgbClr val="FF0000"/>
                </a:solidFill>
              </a:rPr>
              <a:t>David </a:t>
            </a:r>
            <a:r>
              <a:rPr lang="en-US" altLang="zh-TW" sz="2400" dirty="0" err="1">
                <a:solidFill>
                  <a:srgbClr val="FF0000"/>
                </a:solidFill>
              </a:rPr>
              <a:t>Cuartielles</a:t>
            </a:r>
            <a:r>
              <a:rPr lang="zh-TW" altLang="en-US" sz="2400" dirty="0"/>
              <a:t>覺得市面上可用的素材與零件</a:t>
            </a:r>
            <a:r>
              <a:rPr lang="en-US" altLang="zh-TW" sz="2400" dirty="0"/>
              <a:t>(Wring</a:t>
            </a:r>
            <a:r>
              <a:rPr lang="zh-TW" altLang="en-US" sz="2400" dirty="0"/>
              <a:t>，</a:t>
            </a:r>
            <a:r>
              <a:rPr lang="en-US" altLang="zh-TW" sz="2400" dirty="0"/>
              <a:t>Basic</a:t>
            </a:r>
            <a:r>
              <a:rPr lang="zh-TW" altLang="en-US" sz="2400" dirty="0"/>
              <a:t> </a:t>
            </a:r>
            <a:r>
              <a:rPr lang="en-US" altLang="zh-TW" sz="2400" dirty="0"/>
              <a:t>Stamp..)</a:t>
            </a:r>
            <a:r>
              <a:rPr lang="zh-TW" altLang="en-US" sz="2400" dirty="0"/>
              <a:t>太過昂貴，學生負擔不起，於是想要打造便宜好用的電子原型平台，萌芽了</a:t>
            </a:r>
            <a:r>
              <a:rPr lang="en-US" altLang="zh-TW" sz="2400" dirty="0"/>
              <a:t>Arduino</a:t>
            </a:r>
            <a:r>
              <a:rPr lang="zh-TW" altLang="en-US" sz="2400" dirty="0"/>
              <a:t> </a:t>
            </a:r>
            <a:r>
              <a:rPr lang="en-US" altLang="zh-TW" sz="2400" dirty="0"/>
              <a:t>Open Hardware</a:t>
            </a:r>
            <a:r>
              <a:rPr lang="zh-TW" altLang="en-US" sz="2400" dirty="0"/>
              <a:t>這樣的想法。</a:t>
            </a:r>
            <a:endParaRPr lang="en-US" altLang="zh-TW" sz="2400" dirty="0"/>
          </a:p>
          <a:p>
            <a:pPr>
              <a:defRPr/>
            </a:pPr>
            <a:r>
              <a:rPr lang="zh-TW" altLang="zh-TW" sz="2400" dirty="0"/>
              <a:t>Arduino的核心開發團隊成員</a:t>
            </a:r>
            <a:endParaRPr lang="en-US" altLang="zh-TW" sz="2400" dirty="0"/>
          </a:p>
          <a:p>
            <a:pPr lvl="1">
              <a:defRPr/>
            </a:pPr>
            <a:r>
              <a:rPr lang="en-US" altLang="zh-TW" sz="2000" dirty="0">
                <a:solidFill>
                  <a:srgbClr val="FF0000"/>
                </a:solidFill>
              </a:rPr>
              <a:t>Massimo </a:t>
            </a:r>
            <a:r>
              <a:rPr lang="en-US" altLang="zh-TW" sz="2000" dirty="0" err="1">
                <a:solidFill>
                  <a:srgbClr val="FF0000"/>
                </a:solidFill>
              </a:rPr>
              <a:t>Banzi</a:t>
            </a:r>
            <a:r>
              <a:rPr lang="zh-TW" altLang="en-US" sz="2000" dirty="0"/>
              <a:t>，</a:t>
            </a:r>
            <a:r>
              <a:rPr lang="en-US" altLang="zh-TW" sz="2000" dirty="0">
                <a:solidFill>
                  <a:srgbClr val="FF0000"/>
                </a:solidFill>
              </a:rPr>
              <a:t>David </a:t>
            </a:r>
            <a:r>
              <a:rPr lang="en-US" altLang="zh-TW" sz="2000" dirty="0" err="1">
                <a:solidFill>
                  <a:srgbClr val="FF0000"/>
                </a:solidFill>
              </a:rPr>
              <a:t>Cuartielles</a:t>
            </a:r>
            <a:r>
              <a:rPr lang="zh-TW" altLang="en-US" sz="2000" dirty="0"/>
              <a:t>，</a:t>
            </a:r>
            <a:r>
              <a:rPr lang="en-US" altLang="zh-TW" sz="2000" dirty="0"/>
              <a:t>Tom </a:t>
            </a:r>
            <a:r>
              <a:rPr lang="en-US" altLang="zh-TW" sz="2000" dirty="0" err="1"/>
              <a:t>Igoe</a:t>
            </a:r>
            <a:r>
              <a:rPr lang="zh-TW" altLang="en-US" sz="2000" dirty="0"/>
              <a:t>，</a:t>
            </a:r>
            <a:r>
              <a:rPr lang="en-US" altLang="zh-TW" sz="2000" dirty="0"/>
              <a:t>Gianluca Martino</a:t>
            </a:r>
            <a:r>
              <a:rPr lang="zh-TW" altLang="en-US" sz="2000" dirty="0"/>
              <a:t>，</a:t>
            </a:r>
            <a:r>
              <a:rPr lang="en-US" altLang="zh-TW" sz="2000" dirty="0"/>
              <a:t>David </a:t>
            </a:r>
            <a:r>
              <a:rPr lang="en-US" altLang="zh-TW" sz="2000" dirty="0" err="1"/>
              <a:t>Mellis</a:t>
            </a:r>
            <a:r>
              <a:rPr lang="en-US" altLang="zh-TW" sz="2000" dirty="0"/>
              <a:t> </a:t>
            </a:r>
            <a:r>
              <a:rPr lang="zh-TW" altLang="en-US" sz="2000" dirty="0"/>
              <a:t>和 </a:t>
            </a:r>
            <a:r>
              <a:rPr lang="en-US" altLang="zh-TW" sz="2000" dirty="0"/>
              <a:t>Nicholas Zambetti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zh-TW" sz="2000" dirty="0"/>
              <a:t>http://www.kenleung.ca/portfolio/arduino-a-brief-history-3/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A6D9E-ED05-4DAE-840F-0CABDD04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I/O-Ports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2D4C4C-80A4-437A-B4EF-F0393987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PORTB3 for bit no. 3 in Port B, here documented generally as </a:t>
            </a:r>
            <a:r>
              <a:rPr lang="en-US" altLang="zh-TW" dirty="0" err="1"/>
              <a:t>PORTxn</a:t>
            </a:r>
            <a:endParaRPr lang="en-US" altLang="zh-TW" dirty="0"/>
          </a:p>
          <a:p>
            <a:r>
              <a:rPr lang="en-US" altLang="zh-TW" dirty="0"/>
              <a:t>Three I/O memory address locations are allocated for each port, </a:t>
            </a:r>
          </a:p>
          <a:p>
            <a:pPr lvl="1"/>
            <a:r>
              <a:rPr lang="en-US" altLang="zh-TW" dirty="0"/>
              <a:t>Data Register – </a:t>
            </a:r>
            <a:r>
              <a:rPr lang="en-US" altLang="zh-TW" dirty="0" err="1"/>
              <a:t>PORTx</a:t>
            </a:r>
            <a:r>
              <a:rPr lang="en-US" altLang="zh-TW" dirty="0"/>
              <a:t> : </a:t>
            </a:r>
            <a:r>
              <a:rPr lang="en-US" altLang="zh-TW" b="1" dirty="0"/>
              <a:t>makes pin LOW or HIGH</a:t>
            </a:r>
            <a:endParaRPr lang="en-US" altLang="zh-TW" dirty="0"/>
          </a:p>
          <a:p>
            <a:pPr lvl="1"/>
            <a:r>
              <a:rPr lang="en-US" altLang="zh-TW" dirty="0"/>
              <a:t>Data Direction Register – </a:t>
            </a:r>
            <a:r>
              <a:rPr lang="en-US" altLang="zh-TW" dirty="0" err="1"/>
              <a:t>DDRx</a:t>
            </a:r>
            <a:r>
              <a:rPr lang="en-US" altLang="zh-TW" dirty="0"/>
              <a:t> :  </a:t>
            </a:r>
            <a:r>
              <a:rPr lang="en-US" altLang="zh-TW" b="1" dirty="0"/>
              <a:t>makes pins input or output</a:t>
            </a:r>
            <a:endParaRPr lang="en-US" altLang="zh-TW" dirty="0"/>
          </a:p>
          <a:p>
            <a:pPr lvl="1"/>
            <a:r>
              <a:rPr lang="en-US" altLang="zh-TW" dirty="0"/>
              <a:t>Port Input Pins – </a:t>
            </a:r>
            <a:r>
              <a:rPr lang="en-US" altLang="zh-TW" dirty="0" err="1"/>
              <a:t>PINx</a:t>
            </a:r>
            <a:r>
              <a:rPr lang="en-US" altLang="zh-TW" dirty="0"/>
              <a:t> : </a:t>
            </a:r>
            <a:r>
              <a:rPr lang="en-US" altLang="zh-TW" b="1" dirty="0"/>
              <a:t>this is for reading the state of input pins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830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314EE-B0BA-40B5-8B85-BD8D70E8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TW" b="1" dirty="0"/>
              <a:t>Ports as General Digital I/O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78240A-2C50-4FC7-82CD-2B934DCEF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354888" cy="4525963"/>
          </a:xfrm>
        </p:spPr>
        <p:txBody>
          <a:bodyPr/>
          <a:lstStyle/>
          <a:p>
            <a:r>
              <a:rPr lang="en-US" altLang="zh-TW" sz="2400" b="1" dirty="0"/>
              <a:t>B-this is used by digital pin 8 to digital pin 13</a:t>
            </a:r>
          </a:p>
          <a:p>
            <a:r>
              <a:rPr lang="en-US" altLang="zh-TW" sz="2400" b="1" dirty="0"/>
              <a:t>C-this is used by analog pins</a:t>
            </a:r>
          </a:p>
          <a:p>
            <a:r>
              <a:rPr lang="en-US" altLang="zh-TW" sz="2400" b="1" dirty="0"/>
              <a:t>D-this is used by digital pin 0 to digital pin 7</a:t>
            </a:r>
            <a:endParaRPr lang="zh-TW" altLang="en-US" sz="2400" dirty="0"/>
          </a:p>
        </p:txBody>
      </p:sp>
      <p:pic>
        <p:nvPicPr>
          <p:cNvPr id="5" name="圖片 4" descr="arduino pins">
            <a:extLst>
              <a:ext uri="{FF2B5EF4-FFF2-40B4-BE49-F238E27FC236}">
                <a16:creationId xmlns:a16="http://schemas.microsoft.com/office/drawing/2014/main" id="{B1CC4BAC-BA15-4FCA-939E-9855BA2D7A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3137592"/>
            <a:ext cx="5803602" cy="34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396EDC7-AB71-49DA-A625-CC2C38A82364}"/>
              </a:ext>
            </a:extLst>
          </p:cNvPr>
          <p:cNvSpPr/>
          <p:nvPr/>
        </p:nvSpPr>
        <p:spPr bwMode="auto">
          <a:xfrm>
            <a:off x="2051720" y="5445224"/>
            <a:ext cx="2232248" cy="576064"/>
          </a:xfrm>
          <a:prstGeom prst="round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D6B9EEA-96B8-4214-B61D-CBB5AB8E3D86}"/>
              </a:ext>
            </a:extLst>
          </p:cNvPr>
          <p:cNvSpPr/>
          <p:nvPr/>
        </p:nvSpPr>
        <p:spPr bwMode="auto">
          <a:xfrm>
            <a:off x="2051720" y="3408992"/>
            <a:ext cx="2232248" cy="1244144"/>
          </a:xfrm>
          <a:prstGeom prst="round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D279C32-A341-49C1-9203-3558A0FBDB1A}"/>
              </a:ext>
            </a:extLst>
          </p:cNvPr>
          <p:cNvSpPr/>
          <p:nvPr/>
        </p:nvSpPr>
        <p:spPr bwMode="auto">
          <a:xfrm>
            <a:off x="2051720" y="4974319"/>
            <a:ext cx="2232248" cy="4576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762076E-1C2C-40C3-93E9-521E8D4E7331}"/>
              </a:ext>
            </a:extLst>
          </p:cNvPr>
          <p:cNvSpPr/>
          <p:nvPr/>
        </p:nvSpPr>
        <p:spPr bwMode="auto">
          <a:xfrm>
            <a:off x="2051720" y="6027651"/>
            <a:ext cx="2232248" cy="22074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EA9C23A-61FA-4D0D-AD85-33600E9DCB1B}"/>
              </a:ext>
            </a:extLst>
          </p:cNvPr>
          <p:cNvSpPr/>
          <p:nvPr/>
        </p:nvSpPr>
        <p:spPr bwMode="auto">
          <a:xfrm>
            <a:off x="5220072" y="5203123"/>
            <a:ext cx="2232248" cy="110619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3C44F02-187B-499E-B2BD-40CBA3ED40CB}"/>
              </a:ext>
            </a:extLst>
          </p:cNvPr>
          <p:cNvSpPr/>
          <p:nvPr/>
        </p:nvSpPr>
        <p:spPr bwMode="auto">
          <a:xfrm>
            <a:off x="5220072" y="3334254"/>
            <a:ext cx="2232248" cy="1318882"/>
          </a:xfrm>
          <a:prstGeom prst="roundRect">
            <a:avLst/>
          </a:prstGeom>
          <a:solidFill>
            <a:srgbClr val="FF0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07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091D44-9193-47B4-AA4D-44CE276E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8D16B2-EFCF-4D1D-BCA1-1CBC2A41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 descr="portb bites">
            <a:extLst>
              <a:ext uri="{FF2B5EF4-FFF2-40B4-BE49-F238E27FC236}">
                <a16:creationId xmlns:a16="http://schemas.microsoft.com/office/drawing/2014/main" id="{F30C1A3A-DE54-45E5-8E38-383D20CECB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72"/>
          <a:stretch/>
        </p:blipFill>
        <p:spPr bwMode="auto">
          <a:xfrm>
            <a:off x="755576" y="1586496"/>
            <a:ext cx="8388424" cy="4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7930D-9F01-4DCA-8FBA-CADEE586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367264-AAB5-4F21-86BB-30A94BA04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DDRB=B11111111;</a:t>
            </a:r>
            <a:r>
              <a:rPr lang="en-US" altLang="zh-TW" dirty="0"/>
              <a:t> this means that the all the six pins are outputs</a:t>
            </a:r>
            <a:endParaRPr lang="zh-TW" altLang="zh-TW" dirty="0"/>
          </a:p>
          <a:p>
            <a:r>
              <a:rPr lang="en-US" altLang="zh-TW" b="1" dirty="0"/>
              <a:t>DDRB=B11111100;</a:t>
            </a:r>
            <a:r>
              <a:rPr lang="en-US" altLang="zh-TW" dirty="0"/>
              <a:t> this means that the pins 8 and 9 are inputs and pins 10 to 13 outputs</a:t>
            </a:r>
          </a:p>
          <a:p>
            <a:r>
              <a:rPr lang="en-US" altLang="zh-TW" b="1" dirty="0"/>
              <a:t>PORTB=B11111111;</a:t>
            </a:r>
            <a:r>
              <a:rPr lang="en-US" altLang="zh-TW" dirty="0"/>
              <a:t> this means all pins are HIGH</a:t>
            </a:r>
            <a:endParaRPr lang="zh-TW" altLang="zh-TW" dirty="0"/>
          </a:p>
          <a:p>
            <a:r>
              <a:rPr lang="en-US" altLang="zh-TW" b="1" dirty="0"/>
              <a:t>PORTB=B11011111;</a:t>
            </a:r>
            <a:r>
              <a:rPr lang="en-US" altLang="zh-TW" dirty="0"/>
              <a:t> this means that pin 13 is 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22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D6BF4-9E4E-4229-9229-FE910CAD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DD84B-AA3D-42AD-AA51-EFB0230D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/>
              <a:t>void setup() {</a:t>
            </a:r>
          </a:p>
          <a:p>
            <a:pPr marL="0" indent="0">
              <a:buNone/>
            </a:pPr>
            <a:r>
              <a:rPr lang="en-US" altLang="zh-TW" sz="2000" dirty="0"/>
              <a:t>	DDRB=B11100000;//pin 13 is in output mode</a:t>
            </a:r>
          </a:p>
          <a:p>
            <a:pPr marL="0" indent="0">
              <a:buNone/>
            </a:pPr>
            <a:r>
              <a:rPr lang="en-US" altLang="zh-TW" sz="2000" dirty="0"/>
              <a:t>}</a:t>
            </a:r>
          </a:p>
          <a:p>
            <a:pPr marL="0" indent="0">
              <a:buNone/>
            </a:pPr>
            <a:r>
              <a:rPr lang="en-US" altLang="zh-TW" sz="2000" dirty="0"/>
              <a:t>void loop() {</a:t>
            </a:r>
          </a:p>
          <a:p>
            <a:pPr marL="0" indent="0">
              <a:buNone/>
            </a:pPr>
            <a:r>
              <a:rPr lang="en-US" altLang="zh-TW" sz="2000" dirty="0"/>
              <a:t>	PORTB=B11100000; </a:t>
            </a:r>
            <a:r>
              <a:rPr lang="en-US" altLang="zh-TW" sz="1800" dirty="0"/>
              <a:t>//make pin 13 high and power on the led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	delay(1000);</a:t>
            </a:r>
          </a:p>
          <a:p>
            <a:pPr marL="0" indent="0">
              <a:buNone/>
            </a:pPr>
            <a:r>
              <a:rPr lang="en-US" altLang="zh-TW" sz="2000" dirty="0"/>
              <a:t>	PORTB=B11000000; </a:t>
            </a:r>
            <a:r>
              <a:rPr lang="en-US" altLang="zh-TW" sz="1800" dirty="0"/>
              <a:t>//make pin 13 low and power off the led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	delay(1000);</a:t>
            </a:r>
          </a:p>
          <a:p>
            <a:pPr marL="0" indent="0">
              <a:buNone/>
            </a:pPr>
            <a:r>
              <a:rPr lang="en-US" altLang="zh-TW" sz="2000" dirty="0"/>
              <a:t>}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276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E5DF4-8D90-4858-BD9B-7C8017E5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108979-41E0-4613-8455-8BF5BFC66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6706B-4C51-4FF9-B0BC-FE7FBAC2E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397928"/>
            <a:ext cx="5900296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2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7C790-C59C-4A1C-A4BB-CD71C88F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C6B48-1B79-4E33-B0F8-7DC14891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92" y="1628800"/>
            <a:ext cx="8077200" cy="4853136"/>
          </a:xfrm>
        </p:spPr>
        <p:txBody>
          <a:bodyPr/>
          <a:lstStyle/>
          <a:p>
            <a:r>
              <a:rPr lang="en-US" altLang="zh-TW" sz="2400" dirty="0"/>
              <a:t>Now if we want to change only a bit we can do this </a:t>
            </a:r>
            <a:r>
              <a:rPr lang="en-US" altLang="zh-TW" sz="2400" dirty="0">
                <a:solidFill>
                  <a:srgbClr val="FF0000"/>
                </a:solidFill>
              </a:rPr>
              <a:t>without writing all 8 bits</a:t>
            </a:r>
            <a:r>
              <a:rPr lang="en-US" altLang="zh-TW" sz="2400" dirty="0"/>
              <a:t>, but </a:t>
            </a:r>
            <a:r>
              <a:rPr lang="en-US" altLang="zh-TW" sz="2400" dirty="0">
                <a:solidFill>
                  <a:srgbClr val="FF0000"/>
                </a:solidFill>
              </a:rPr>
              <a:t>only the bit</a:t>
            </a:r>
            <a:r>
              <a:rPr lang="en-US" altLang="zh-TW" sz="2400" dirty="0"/>
              <a:t> we want to change, and this with  SET and CLEAR.</a:t>
            </a:r>
          </a:p>
          <a:p>
            <a:r>
              <a:rPr lang="en-US" altLang="zh-TW" b="1" dirty="0"/>
              <a:t>DDRB |= (1&lt;&lt;DDB5)</a:t>
            </a:r>
            <a:r>
              <a:rPr lang="zh-TW" altLang="en-US" b="1" dirty="0"/>
              <a:t>：</a:t>
            </a:r>
            <a:r>
              <a:rPr lang="en-US" altLang="zh-TW" b="1" dirty="0"/>
              <a:t>set-make 1</a:t>
            </a:r>
          </a:p>
          <a:p>
            <a:pPr lvl="1"/>
            <a:r>
              <a:rPr lang="en-US" altLang="zh-TW" b="1" dirty="0"/>
              <a:t>or DDRB = DDRB | B00100000</a:t>
            </a:r>
          </a:p>
          <a:p>
            <a:r>
              <a:rPr lang="en-US" altLang="zh-TW" b="1" dirty="0"/>
              <a:t>PORTB |= (1&lt;&lt;PORTB5)</a:t>
            </a:r>
            <a:r>
              <a:rPr lang="zh-TW" altLang="en-US" b="1" dirty="0"/>
              <a:t>：</a:t>
            </a:r>
            <a:r>
              <a:rPr lang="en-US" altLang="zh-TW" b="1" dirty="0"/>
              <a:t>set-make 1</a:t>
            </a:r>
          </a:p>
          <a:p>
            <a:pPr lvl="1"/>
            <a:r>
              <a:rPr lang="en-US" altLang="zh-TW" b="1" dirty="0"/>
              <a:t>or PORTB = PORTB | B00100000</a:t>
            </a:r>
          </a:p>
          <a:p>
            <a:r>
              <a:rPr lang="en-US" altLang="zh-TW" b="1" dirty="0"/>
              <a:t>PORTB  &amp;= ~(1&lt;&lt;PORTB5)</a:t>
            </a:r>
            <a:r>
              <a:rPr lang="zh-TW" altLang="en-US" b="1" dirty="0"/>
              <a:t>：</a:t>
            </a:r>
            <a:r>
              <a:rPr lang="en-US" altLang="zh-TW" b="1" dirty="0"/>
              <a:t>clear-make 0</a:t>
            </a:r>
          </a:p>
          <a:p>
            <a:pPr lvl="1"/>
            <a:r>
              <a:rPr lang="en-US" altLang="zh-TW" b="1" dirty="0"/>
              <a:t>or PORTB = PORTB &amp; B11011111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03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F48EA-338A-4664-85BF-DD1B04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– output pin13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DDDC3-C9AA-4E6E-876B-80304372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/>
              <a:t>void setup() {</a:t>
            </a:r>
          </a:p>
          <a:p>
            <a:pPr marL="0" indent="0">
              <a:buNone/>
            </a:pPr>
            <a:r>
              <a:rPr lang="en-US" altLang="zh-TW" sz="2000" dirty="0"/>
              <a:t>	DDRB |= (1&lt;&lt;DDB5);//pin 13 is in output mode</a:t>
            </a:r>
          </a:p>
          <a:p>
            <a:pPr marL="0" indent="0">
              <a:buNone/>
            </a:pPr>
            <a:r>
              <a:rPr lang="en-US" altLang="zh-TW" sz="2000" dirty="0"/>
              <a:t>}</a:t>
            </a:r>
          </a:p>
          <a:p>
            <a:pPr marL="0" indent="0">
              <a:buNone/>
            </a:pPr>
            <a:r>
              <a:rPr lang="en-US" altLang="zh-TW" sz="2000" dirty="0"/>
              <a:t>void loop() {</a:t>
            </a:r>
          </a:p>
          <a:p>
            <a:pPr marL="0" indent="0">
              <a:buNone/>
            </a:pPr>
            <a:r>
              <a:rPr lang="en-US" altLang="zh-TW" sz="2000" dirty="0"/>
              <a:t>	PORTB |=(1&lt;&lt; PORTB5);</a:t>
            </a:r>
            <a:r>
              <a:rPr lang="en-US" altLang="zh-TW" sz="1600" dirty="0"/>
              <a:t>//make pin 13 high and power on the led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	delay(1000);</a:t>
            </a:r>
          </a:p>
          <a:p>
            <a:pPr marL="0" indent="0">
              <a:buNone/>
            </a:pPr>
            <a:r>
              <a:rPr lang="en-US" altLang="zh-TW" sz="2000" dirty="0"/>
              <a:t>	PORTB &amp;= ~(1&lt;&lt;PORTB5);</a:t>
            </a:r>
            <a:r>
              <a:rPr lang="en-US" altLang="zh-TW" sz="1600" dirty="0"/>
              <a:t>//make pin 13 low and power off the led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	delay(1000);</a:t>
            </a:r>
          </a:p>
          <a:p>
            <a:pPr marL="0" indent="0">
              <a:buNone/>
            </a:pPr>
            <a:r>
              <a:rPr lang="en-US" altLang="zh-TW" sz="2000" dirty="0"/>
              <a:t>}</a:t>
            </a:r>
            <a:endParaRPr lang="en-US" altLang="zh-TW" sz="24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638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EA6BE-7BD2-47BC-86BF-EA99395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EX-01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92ADE-A404-405A-8EED-F04342FA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  <a:r>
              <a:rPr lang="zh-TW" altLang="en-US" dirty="0"/>
              <a:t>，接於</a:t>
            </a:r>
            <a:r>
              <a:rPr lang="en-US" altLang="zh-TW" dirty="0"/>
              <a:t>PORTB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 完成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  <a:r>
              <a:rPr lang="zh-TW" altLang="en-US" dirty="0"/>
              <a:t>右旋跑馬燈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完成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  <a:r>
              <a:rPr lang="zh-TW" altLang="en-US" dirty="0"/>
              <a:t>右旋跑馬燈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完成奇偶數</a:t>
            </a:r>
            <a:r>
              <a:rPr lang="en-US" altLang="zh-TW" dirty="0"/>
              <a:t>LED</a:t>
            </a:r>
            <a:r>
              <a:rPr lang="zh-TW" altLang="en-US" dirty="0"/>
              <a:t>燈交替閃爍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59144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1137E-5E94-4C14-B210-2C847CC1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077200" cy="533400"/>
          </a:xfrm>
        </p:spPr>
        <p:txBody>
          <a:bodyPr/>
          <a:lstStyle/>
          <a:p>
            <a:r>
              <a:rPr lang="en-US" altLang="zh-TW" dirty="0"/>
              <a:t>Example – input pin8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3E15F-D9F7-45AB-9326-0B98D13D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80772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/>
              <a:t>void setup() {</a:t>
            </a:r>
          </a:p>
          <a:p>
            <a:pPr marL="0" indent="0">
              <a:buNone/>
            </a:pPr>
            <a:r>
              <a:rPr lang="en-US" altLang="zh-TW" sz="1800" dirty="0"/>
              <a:t>	//DDRB |= (1&lt;&lt;DDB5) ;//pin 13 is in output mode</a:t>
            </a:r>
          </a:p>
          <a:p>
            <a:pPr marL="0" indent="0">
              <a:buNone/>
            </a:pPr>
            <a:r>
              <a:rPr lang="en-US" altLang="zh-TW" sz="1800" dirty="0"/>
              <a:t>	//DDRB &amp;=~(1&lt;&lt;DDB0); //pin 8 is in input mode</a:t>
            </a:r>
          </a:p>
          <a:p>
            <a:pPr marL="0" indent="0">
              <a:buNone/>
            </a:pPr>
            <a:r>
              <a:rPr lang="en-US" altLang="zh-TW" sz="1800" dirty="0"/>
              <a:t>	DDRB = B11111110; //pin 8 input pins 9 to 13 output</a:t>
            </a:r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err="1"/>
              <a:t>Serial.begin</a:t>
            </a:r>
            <a:r>
              <a:rPr lang="en-US" altLang="zh-TW" sz="1800" dirty="0"/>
              <a:t>(9600);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</a:p>
          <a:p>
            <a:pPr marL="0" indent="0">
              <a:buNone/>
            </a:pPr>
            <a:r>
              <a:rPr lang="en-US" altLang="zh-TW" sz="1800" dirty="0"/>
              <a:t>void loop() {</a:t>
            </a:r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((PINB &amp; B00000001));</a:t>
            </a:r>
          </a:p>
          <a:p>
            <a:pPr marL="0" indent="0">
              <a:buNone/>
            </a:pPr>
            <a:r>
              <a:rPr lang="en-US" altLang="zh-TW" sz="1800" dirty="0"/>
              <a:t>	if ((PINB &amp; B00000001)==1){//</a:t>
            </a:r>
          </a:p>
          <a:p>
            <a:pPr marL="0" indent="0">
              <a:buNone/>
            </a:pPr>
            <a:r>
              <a:rPr lang="en-US" altLang="zh-TW" sz="1800" dirty="0"/>
              <a:t>		PORTB |=(1&lt;&lt; PORTB5);</a:t>
            </a:r>
            <a:r>
              <a:rPr lang="en-US" altLang="zh-TW" sz="1400" dirty="0"/>
              <a:t>//make pin 13 high and power on the led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}</a:t>
            </a:r>
          </a:p>
          <a:p>
            <a:pPr marL="0" indent="0">
              <a:buNone/>
            </a:pPr>
            <a:r>
              <a:rPr lang="en-US" altLang="zh-TW" sz="1800" dirty="0"/>
              <a:t>	else{</a:t>
            </a:r>
          </a:p>
          <a:p>
            <a:pPr marL="0" indent="0">
              <a:buNone/>
            </a:pPr>
            <a:r>
              <a:rPr lang="en-US" altLang="zh-TW" sz="1800" dirty="0"/>
              <a:t>		PORTB &amp;=~ (1&lt;&lt;PORTB5);</a:t>
            </a:r>
            <a:r>
              <a:rPr lang="en-US" altLang="zh-TW" sz="1400" dirty="0"/>
              <a:t>//make pin 13 low and power off the led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}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788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>
            <a:extLst>
              <a:ext uri="{FF2B5EF4-FFF2-40B4-BE49-F238E27FC236}">
                <a16:creationId xmlns:a16="http://schemas.microsoft.com/office/drawing/2014/main" id="{B5D51B3A-3647-47FC-8BD3-1A536D873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1700213"/>
            <a:ext cx="82740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95250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3716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7907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2098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667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3124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581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4038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buClr>
                <a:srgbClr val="2D2DB9"/>
              </a:buClr>
            </a:pPr>
            <a:r>
              <a:rPr lang="en-US" altLang="zh-TW" sz="2400">
                <a:solidFill>
                  <a:srgbClr val="2D2DB9"/>
                </a:solidFill>
              </a:rPr>
              <a:t>Arduino</a:t>
            </a:r>
            <a:r>
              <a:rPr lang="zh-TW" altLang="en-US" sz="2400">
                <a:solidFill>
                  <a:srgbClr val="2D2DB9"/>
                </a:solidFill>
              </a:rPr>
              <a:t>是一個</a:t>
            </a:r>
            <a:r>
              <a:rPr lang="en-US" altLang="zh-TW" sz="2400">
                <a:solidFill>
                  <a:srgbClr val="FF0000"/>
                </a:solidFill>
              </a:rPr>
              <a:t>open-source</a:t>
            </a:r>
            <a:r>
              <a:rPr lang="zh-TW" altLang="en-US" sz="2400">
                <a:solidFill>
                  <a:srgbClr val="2D2DB9"/>
                </a:solidFill>
              </a:rPr>
              <a:t>的電子開發設計平台，含有容易使用、擴充性強的硬體與軟體，提供給藝術家、設計師、業餘愛好者、任何有興趣的人，建立打造互動式的科技藝術裝置作品。</a:t>
            </a:r>
          </a:p>
          <a:p>
            <a:pPr>
              <a:buClr>
                <a:srgbClr val="2D2DB9"/>
              </a:buClr>
            </a:pPr>
            <a:r>
              <a:rPr lang="en-US" altLang="zh-TW" sz="2400">
                <a:solidFill>
                  <a:srgbClr val="2D2DB9"/>
                </a:solidFill>
              </a:rPr>
              <a:t>Arduino</a:t>
            </a:r>
            <a:r>
              <a:rPr lang="zh-TW" altLang="en-US" sz="2400">
                <a:solidFill>
                  <a:srgbClr val="2D2DB9"/>
                </a:solidFill>
              </a:rPr>
              <a:t>提供了</a:t>
            </a:r>
            <a:r>
              <a:rPr lang="zh-TW" altLang="en-US" sz="2400">
                <a:solidFill>
                  <a:srgbClr val="FF0000"/>
                </a:solidFill>
              </a:rPr>
              <a:t>簡單好用</a:t>
            </a:r>
            <a:r>
              <a:rPr lang="zh-TW" altLang="en-US" sz="2400">
                <a:solidFill>
                  <a:srgbClr val="2D2DB9"/>
                </a:solidFill>
              </a:rPr>
              <a:t>的</a:t>
            </a:r>
            <a:r>
              <a:rPr lang="en-US" altLang="zh-TW" sz="2400">
                <a:solidFill>
                  <a:srgbClr val="2D2DB9"/>
                </a:solidFill>
              </a:rPr>
              <a:t>I/O</a:t>
            </a:r>
            <a:r>
              <a:rPr lang="zh-TW" altLang="en-US" sz="2400">
                <a:solidFill>
                  <a:srgbClr val="2D2DB9"/>
                </a:solidFill>
              </a:rPr>
              <a:t>介面。</a:t>
            </a:r>
          </a:p>
          <a:p>
            <a:pPr>
              <a:buClr>
                <a:srgbClr val="2D2DB9"/>
              </a:buClr>
            </a:pPr>
            <a:r>
              <a:rPr lang="zh-TW" altLang="en-US" sz="2400">
                <a:solidFill>
                  <a:srgbClr val="FF0000"/>
                </a:solidFill>
              </a:rPr>
              <a:t>開放源碼</a:t>
            </a:r>
            <a:r>
              <a:rPr lang="en-US" altLang="zh-TW" sz="2400">
                <a:solidFill>
                  <a:srgbClr val="2D2DB9"/>
                </a:solidFill>
              </a:rPr>
              <a:t>(open-source)</a:t>
            </a:r>
            <a:r>
              <a:rPr lang="zh-TW" altLang="en-US" sz="2400">
                <a:solidFill>
                  <a:srgbClr val="2D2DB9"/>
                </a:solidFill>
              </a:rPr>
              <a:t>。</a:t>
            </a:r>
          </a:p>
          <a:p>
            <a:pPr>
              <a:buClr>
                <a:srgbClr val="2D2DB9"/>
              </a:buClr>
            </a:pPr>
            <a:r>
              <a:rPr lang="zh-TW" altLang="en-US" sz="2400">
                <a:solidFill>
                  <a:srgbClr val="2D2DB9"/>
                </a:solidFill>
              </a:rPr>
              <a:t>不僅軟體開放源碼，</a:t>
            </a:r>
            <a:r>
              <a:rPr lang="zh-TW" altLang="en-US" sz="2400">
                <a:solidFill>
                  <a:srgbClr val="FF0000"/>
                </a:solidFill>
              </a:rPr>
              <a:t>硬體也是開放</a:t>
            </a:r>
            <a:r>
              <a:rPr lang="zh-TW" altLang="en-US" sz="2400">
                <a:solidFill>
                  <a:srgbClr val="2D2DB9"/>
                </a:solidFill>
              </a:rPr>
              <a:t>的。</a:t>
            </a:r>
          </a:p>
          <a:p>
            <a:pPr>
              <a:buClr>
                <a:srgbClr val="2D2DB9"/>
              </a:buClr>
            </a:pPr>
            <a:r>
              <a:rPr lang="zh-TW" altLang="en-US" sz="2400">
                <a:solidFill>
                  <a:srgbClr val="2D2DB9"/>
                </a:solidFill>
              </a:rPr>
              <a:t>開發簡單，</a:t>
            </a:r>
            <a:r>
              <a:rPr lang="zh-TW" altLang="en-US" sz="2400">
                <a:solidFill>
                  <a:srgbClr val="FF0000"/>
                </a:solidFill>
              </a:rPr>
              <a:t>參考資料多</a:t>
            </a:r>
            <a:r>
              <a:rPr lang="zh-TW" altLang="en-US" sz="2400">
                <a:solidFill>
                  <a:srgbClr val="2D2DB9"/>
                </a:solidFill>
              </a:rPr>
              <a:t>。</a:t>
            </a:r>
          </a:p>
          <a:p>
            <a:pPr>
              <a:buClr>
                <a:srgbClr val="2D2DB9"/>
              </a:buClr>
            </a:pPr>
            <a:r>
              <a:rPr lang="zh-TW" altLang="en-US" sz="2400">
                <a:solidFill>
                  <a:srgbClr val="2D2DB9"/>
                </a:solidFill>
              </a:rPr>
              <a:t>可以在</a:t>
            </a:r>
            <a:r>
              <a:rPr lang="en-US" altLang="zh-TW" sz="2400">
                <a:solidFill>
                  <a:srgbClr val="2D2DB9"/>
                </a:solidFill>
              </a:rPr>
              <a:t>Arduino</a:t>
            </a:r>
            <a:r>
              <a:rPr lang="zh-TW" altLang="en-US" sz="2400">
                <a:solidFill>
                  <a:srgbClr val="2D2DB9"/>
                </a:solidFill>
              </a:rPr>
              <a:t>官網免費下載。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382D627-A983-4793-96AC-87AF23A7768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609600"/>
            <a:ext cx="8077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  <a:cs typeface="新細明體" pitchFamily="-112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  <a:cs typeface="新細明體" pitchFamily="-112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  <a:cs typeface="新細明體" pitchFamily="-112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  <a:cs typeface="新細明體" pitchFamily="-112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accent2"/>
                </a:solidFill>
                <a:latin typeface="Times New Roman" pitchFamily="-112" charset="0"/>
                <a:ea typeface="新細明體" pitchFamily="-112" charset="-120"/>
                <a:cs typeface="新細明體" pitchFamily="-112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accent2"/>
                </a:solidFill>
                <a:latin typeface="Times New Roman" pitchFamily="-112" charset="0"/>
                <a:ea typeface="新細明體" pitchFamily="-112" charset="-120"/>
                <a:cs typeface="新細明體" pitchFamily="-112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accent2"/>
                </a:solidFill>
                <a:latin typeface="Times New Roman" pitchFamily="-112" charset="0"/>
                <a:ea typeface="新細明體" pitchFamily="-112" charset="-120"/>
                <a:cs typeface="新細明體" pitchFamily="-112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accent2"/>
                </a:solidFill>
                <a:latin typeface="Times New Roman" pitchFamily="-112" charset="0"/>
                <a:ea typeface="新細明體" pitchFamily="-112" charset="-120"/>
                <a:cs typeface="新細明體" pitchFamily="-112" charset="-120"/>
              </a:defRPr>
            </a:lvl9pPr>
          </a:lstStyle>
          <a:p>
            <a:pPr>
              <a:defRPr/>
            </a:pPr>
            <a:r>
              <a:rPr lang="en-US" altLang="zh-TW" kern="0" dirty="0"/>
              <a:t>Arduino </a:t>
            </a:r>
            <a:r>
              <a:rPr lang="zh-TW" altLang="en-US" kern="0" dirty="0"/>
              <a:t>特色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FE17F-87E6-40E5-89D0-D3DAC5E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– pin10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65CF72-C145-4D1C-93BF-CF8ABC2E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8077200" cy="485740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/>
              <a:t>void setup() {</a:t>
            </a:r>
          </a:p>
          <a:p>
            <a:pPr marL="0" indent="0">
              <a:buNone/>
            </a:pPr>
            <a:r>
              <a:rPr lang="en-US" altLang="zh-TW" sz="1800" dirty="0"/>
              <a:t>	//DDRB |= (1&lt;&lt;DDB5) ;//pin 13 is in output mode</a:t>
            </a:r>
          </a:p>
          <a:p>
            <a:pPr marL="0" indent="0">
              <a:buNone/>
            </a:pPr>
            <a:r>
              <a:rPr lang="en-US" altLang="zh-TW" sz="1800" dirty="0"/>
              <a:t>	//DDRB &amp;=~(1&lt;&lt;DDB2); //pin 8 is in input mode</a:t>
            </a:r>
          </a:p>
          <a:p>
            <a:pPr marL="0" indent="0">
              <a:buNone/>
            </a:pPr>
            <a:r>
              <a:rPr lang="en-US" altLang="zh-TW" sz="1800" dirty="0"/>
              <a:t>	DDRB = B11111011; //pin 10 input pins 8,9,11,12 and 13 output</a:t>
            </a:r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err="1"/>
              <a:t>Serial.begin</a:t>
            </a:r>
            <a:r>
              <a:rPr lang="en-US" altLang="zh-TW" sz="1800" dirty="0"/>
              <a:t>(9600);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</a:p>
          <a:p>
            <a:pPr marL="0" indent="0">
              <a:buNone/>
            </a:pPr>
            <a:r>
              <a:rPr lang="en-US" altLang="zh-TW" sz="1800" dirty="0"/>
              <a:t>void loop() {</a:t>
            </a:r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((PINB&amp;B00000100));</a:t>
            </a:r>
          </a:p>
          <a:p>
            <a:pPr marL="0" indent="0">
              <a:buNone/>
            </a:pPr>
            <a:r>
              <a:rPr lang="en-US" altLang="zh-TW" sz="1800" dirty="0"/>
              <a:t>	if ((PINB &amp; B00000100)==4){//</a:t>
            </a:r>
          </a:p>
          <a:p>
            <a:pPr marL="0" indent="0">
              <a:buNone/>
            </a:pPr>
            <a:r>
              <a:rPr lang="en-US" altLang="zh-TW" sz="1800" dirty="0"/>
              <a:t>		PORTB |=(1&lt;&lt; PORTB5);</a:t>
            </a:r>
            <a:r>
              <a:rPr lang="en-US" altLang="zh-TW" sz="1400" dirty="0"/>
              <a:t>//make pin 13 high and power on the led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}</a:t>
            </a:r>
          </a:p>
          <a:p>
            <a:pPr marL="0" indent="0">
              <a:buNone/>
            </a:pPr>
            <a:r>
              <a:rPr lang="en-US" altLang="zh-TW" sz="1800" dirty="0"/>
              <a:t>	else{</a:t>
            </a:r>
          </a:p>
          <a:p>
            <a:pPr marL="0" indent="0">
              <a:buNone/>
            </a:pPr>
            <a:r>
              <a:rPr lang="en-US" altLang="zh-TW" sz="1800" dirty="0"/>
              <a:t>		PORTB &amp;=~ (1&lt;&lt;PORTB5);</a:t>
            </a:r>
            <a:r>
              <a:rPr lang="en-US" altLang="zh-TW" sz="1400" dirty="0"/>
              <a:t>//make pin 13 low and power off the led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}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08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1F328D-AC7D-4270-978C-FA8B746F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94CA06-F3C3-4602-B5DA-E16374E7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9E3BC1-ECC2-49CC-9E96-C39112531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7777"/>
            <a:ext cx="9144000" cy="28624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085B77-FEC6-4CDE-89FC-7629E1DAC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2230"/>
            <a:ext cx="8077200" cy="14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30105-46E9-44B7-B6C1-8D156338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0A536-5BA8-47FA-B263-82F03561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A6206B-3FE7-425C-955C-B30CC759D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571632"/>
            <a:ext cx="601888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9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2A3D1-EE8D-4868-A542-5ECEC936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7C964A-1500-462D-A390-05B4C299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C55CAF-6717-469D-9E6B-ECE822358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2260"/>
            <a:ext cx="9144000" cy="42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9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DFD6F-427C-47A9-9079-43C2563A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DAA11-4BEB-4247-8C2D-E7C6B5AC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C566C7-E48B-4270-A709-39679A85B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556792"/>
            <a:ext cx="5819317" cy="51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8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EA6BE-7BD2-47BC-86BF-EA99395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EX-02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92ADE-A404-405A-8EED-F04342FA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個按鈕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 完成 </a:t>
            </a:r>
            <a:r>
              <a:rPr lang="en-US" altLang="zh-TW" dirty="0"/>
              <a:t>3*8</a:t>
            </a:r>
            <a:r>
              <a:rPr lang="zh-TW" altLang="en-US" dirty="0"/>
              <a:t>解碼器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完成以下功能</a:t>
            </a:r>
            <a:endParaRPr lang="en-US" altLang="zh-TW" dirty="0"/>
          </a:p>
          <a:p>
            <a:pPr lvl="1"/>
            <a:r>
              <a:rPr lang="zh-TW" altLang="en-US" dirty="0"/>
              <a:t>按鈕</a:t>
            </a:r>
            <a:r>
              <a:rPr lang="en-US" altLang="zh-TW" dirty="0"/>
              <a:t>001</a:t>
            </a:r>
            <a:r>
              <a:rPr lang="zh-TW" altLang="en-US" dirty="0"/>
              <a:t>，右旋跑馬燈</a:t>
            </a:r>
            <a:endParaRPr lang="en-US" altLang="zh-TW" dirty="0"/>
          </a:p>
          <a:p>
            <a:pPr lvl="1"/>
            <a:r>
              <a:rPr lang="zh-TW" altLang="en-US" dirty="0"/>
              <a:t>按鈕</a:t>
            </a:r>
            <a:r>
              <a:rPr lang="en-US" altLang="zh-TW" dirty="0"/>
              <a:t>010</a:t>
            </a:r>
            <a:r>
              <a:rPr lang="zh-TW" altLang="en-US" dirty="0"/>
              <a:t>，左旋跑馬燈</a:t>
            </a:r>
            <a:endParaRPr lang="en-US" altLang="zh-TW" dirty="0"/>
          </a:p>
          <a:p>
            <a:pPr lvl="1"/>
            <a:r>
              <a:rPr lang="zh-TW" altLang="en-US" dirty="0"/>
              <a:t>按鈕</a:t>
            </a:r>
            <a:r>
              <a:rPr lang="en-US" altLang="zh-TW" dirty="0"/>
              <a:t>100</a:t>
            </a:r>
            <a:r>
              <a:rPr lang="zh-TW" altLang="en-US" dirty="0"/>
              <a:t>，霹靂燈</a:t>
            </a:r>
            <a:endParaRPr lang="en-US" altLang="zh-TW" dirty="0"/>
          </a:p>
          <a:p>
            <a:pPr lvl="1"/>
            <a:r>
              <a:rPr lang="zh-TW" altLang="en-US" dirty="0"/>
              <a:t>按鈕</a:t>
            </a:r>
            <a:r>
              <a:rPr lang="en-US" altLang="zh-TW" dirty="0"/>
              <a:t>110</a:t>
            </a:r>
            <a:r>
              <a:rPr lang="zh-TW" altLang="en-US" dirty="0"/>
              <a:t>，單數及偶數</a:t>
            </a:r>
            <a:r>
              <a:rPr lang="en-US" altLang="zh-TW" dirty="0"/>
              <a:t>LED</a:t>
            </a:r>
            <a:r>
              <a:rPr lang="zh-TW" altLang="en-US"/>
              <a:t>交替閃爍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6122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C615A-0BD7-4EA2-9627-0D26811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7CAC34-9847-444D-A8FB-85E39BB2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latin typeface="ArialMT"/>
              </a:rPr>
              <a:t>The External Interrupts are triggered by the INT0 and INT1 pins or any of the PCINT23...0 pins</a:t>
            </a:r>
            <a:endParaRPr lang="zh-TW" altLang="en-US" dirty="0"/>
          </a:p>
        </p:txBody>
      </p:sp>
      <p:pic>
        <p:nvPicPr>
          <p:cNvPr id="6" name="圖片 5" descr="arduino pins">
            <a:extLst>
              <a:ext uri="{FF2B5EF4-FFF2-40B4-BE49-F238E27FC236}">
                <a16:creationId xmlns:a16="http://schemas.microsoft.com/office/drawing/2014/main" id="{ADD8ECCE-3C71-46E4-AA18-428C61030D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20" y="2420888"/>
            <a:ext cx="7202760" cy="3978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77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F4D0A-A5D7-44DC-B931-80D1945C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6D7687-47A7-4D09-94F9-C737FB6FD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8077200" cy="5112568"/>
          </a:xfrm>
        </p:spPr>
        <p:txBody>
          <a:bodyPr/>
          <a:lstStyle/>
          <a:p>
            <a:r>
              <a:rPr lang="en-US" altLang="zh-TW" sz="1800" b="0" i="0" u="none" strike="noStrike" baseline="0" dirty="0">
                <a:latin typeface="ArialMT"/>
              </a:rPr>
              <a:t>An example of timing of a pin change interrupt</a:t>
            </a:r>
          </a:p>
          <a:p>
            <a:endParaRPr lang="en-US" altLang="zh-TW" sz="1800" dirty="0">
              <a:latin typeface="ArialMT"/>
            </a:endParaRPr>
          </a:p>
          <a:p>
            <a:endParaRPr lang="en-US" altLang="zh-TW" sz="1800" dirty="0">
              <a:latin typeface="ArialMT"/>
            </a:endParaRPr>
          </a:p>
          <a:p>
            <a:endParaRPr lang="en-US" altLang="zh-TW" sz="1800" dirty="0">
              <a:latin typeface="ArialMT"/>
            </a:endParaRPr>
          </a:p>
          <a:p>
            <a:endParaRPr lang="en-US" altLang="zh-TW" sz="1800" dirty="0">
              <a:latin typeface="ArialMT"/>
            </a:endParaRPr>
          </a:p>
          <a:p>
            <a:pPr marL="0" indent="0">
              <a:buNone/>
            </a:pPr>
            <a:endParaRPr lang="en-US" altLang="zh-TW" sz="1800" dirty="0">
              <a:latin typeface="ArialMT"/>
            </a:endParaRPr>
          </a:p>
          <a:p>
            <a:r>
              <a:rPr lang="en-US" altLang="zh-TW" sz="2800" b="0" i="0" u="none" strike="noStrike" baseline="0" dirty="0">
                <a:latin typeface="ArialMT"/>
              </a:rPr>
              <a:t>INT0 and INT1</a:t>
            </a:r>
          </a:p>
          <a:p>
            <a:pPr lvl="1"/>
            <a:r>
              <a:rPr lang="pt-BR" altLang="zh-TW" sz="1800" b="1" i="0" u="none" strike="noStrike" baseline="0" dirty="0">
                <a:latin typeface="Arial-BoldMT"/>
              </a:rPr>
              <a:t>EICRA – External Interrupt Control Register A</a:t>
            </a:r>
            <a:endParaRPr lang="en-US" altLang="zh-TW" sz="1400" b="0" i="0" u="none" strike="noStrike" baseline="0" dirty="0">
              <a:latin typeface="ArialMT"/>
            </a:endParaRPr>
          </a:p>
          <a:p>
            <a:pPr lvl="1"/>
            <a:r>
              <a:rPr lang="sv-SE" altLang="zh-TW" sz="1800" b="1" i="0" u="none" strike="noStrike" baseline="0" dirty="0">
                <a:latin typeface="Arial-BoldMT"/>
              </a:rPr>
              <a:t>EIMSK – External Interrupt Mask Register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EIFR – External Interrupt Flag Register</a:t>
            </a:r>
            <a:endParaRPr lang="en-US" altLang="zh-TW" sz="1400" dirty="0">
              <a:latin typeface="ArialMT"/>
            </a:endParaRPr>
          </a:p>
          <a:p>
            <a:r>
              <a:rPr lang="en-US" altLang="zh-TW" sz="2800" b="0" i="0" u="none" strike="noStrike" baseline="0" dirty="0">
                <a:latin typeface="ArialMT"/>
              </a:rPr>
              <a:t>PCINT23...0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PCICR – Pin Change Interrupt Control Register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PCIFR – Pin Change Interrupt Flag Register</a:t>
            </a:r>
          </a:p>
          <a:p>
            <a:pPr lvl="1"/>
            <a:r>
              <a:rPr lang="da-DK" altLang="zh-TW" sz="1800" b="1" i="0" u="none" strike="noStrike" baseline="0" dirty="0">
                <a:latin typeface="Arial-BoldMT"/>
              </a:rPr>
              <a:t>PCMSKx </a:t>
            </a:r>
            <a:r>
              <a:rPr lang="en-US" altLang="zh-TW" sz="1800" b="1" i="0" u="none" strike="noStrike" baseline="0" dirty="0">
                <a:latin typeface="Arial-BoldMT"/>
              </a:rPr>
              <a:t>– Pin Change Mask Register x   (x=0,1,2 )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4B4ED0-3CB1-4B33-9EAD-6FA7FD9B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" y="1772816"/>
            <a:ext cx="9144000" cy="12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2F532-4C59-4EA8-A0D8-DFC74463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C993C-4750-42B5-B619-DC7B013A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baseline="0" dirty="0">
                <a:latin typeface="ArialMT"/>
              </a:rPr>
              <a:t>INT0 and INT1</a:t>
            </a:r>
          </a:p>
          <a:p>
            <a:pPr lvl="1"/>
            <a:r>
              <a:rPr lang="pt-BR" altLang="zh-TW" sz="1800" b="1" i="0" u="none" strike="noStrike" baseline="0" dirty="0">
                <a:latin typeface="Arial-BoldMT"/>
              </a:rPr>
              <a:t>EICRA – External Interrupt Control Register A</a:t>
            </a:r>
            <a:endParaRPr lang="en-US" altLang="zh-TW" b="0" i="0" u="none" strike="noStrike" baseline="0" dirty="0">
              <a:latin typeface="ArialMT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2FB7D-F982-4DB5-A21F-A91FFAE3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030"/>
            <a:ext cx="9144000" cy="15699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B18CD6-8368-4D89-941C-4DEB6399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539" y="4213969"/>
            <a:ext cx="4932040" cy="12806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A8689F-F0F3-4AF9-94D5-2088327F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5554102"/>
            <a:ext cx="4553799" cy="11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9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2F532-4C59-4EA8-A0D8-DFC74463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C993C-4750-42B5-B619-DC7B013A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baseline="0" dirty="0">
                <a:latin typeface="ArialMT"/>
              </a:rPr>
              <a:t>INT0 and INT1</a:t>
            </a:r>
          </a:p>
          <a:p>
            <a:pPr lvl="1"/>
            <a:r>
              <a:rPr lang="sv-SE" altLang="zh-TW" sz="1800" b="1" i="0" u="none" strike="noStrike" baseline="0" dirty="0">
                <a:latin typeface="Arial-BoldMT"/>
              </a:rPr>
              <a:t>EIMSK – External Interrupt Mask Register</a:t>
            </a: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r>
              <a:rPr lang="en-US" altLang="zh-TW" sz="1800" b="1" dirty="0">
                <a:latin typeface="Arial-BoldMT"/>
              </a:rPr>
              <a:t>EIFR – External Interrupt Flag Register</a:t>
            </a:r>
            <a:endParaRPr lang="zh-TW" altLang="en-US" sz="1800" b="1" dirty="0">
              <a:latin typeface="Arial-BoldM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AB7722-5BC9-47D9-9E2D-A6190B4D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" y="2460040"/>
            <a:ext cx="9144000" cy="11813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486329-9F94-4A57-947B-DC03085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1128"/>
            <a:ext cx="9144000" cy="11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6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內容版面配置區 2">
            <a:extLst>
              <a:ext uri="{FF2B5EF4-FFF2-40B4-BE49-F238E27FC236}">
                <a16:creationId xmlns:a16="http://schemas.microsoft.com/office/drawing/2014/main" id="{479EDF26-C8A4-451E-8C7C-00D9760B6B6E}"/>
              </a:ext>
            </a:extLst>
          </p:cNvPr>
          <p:cNvSpPr>
            <a:spLocks/>
          </p:cNvSpPr>
          <p:nvPr/>
        </p:nvSpPr>
        <p:spPr bwMode="auto">
          <a:xfrm>
            <a:off x="1692275" y="3616325"/>
            <a:ext cx="15128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692150" indent="-347663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987425" indent="-293688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281113" indent="-2921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1598613" indent="-315913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TW" sz="19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UNO</a:t>
            </a:r>
          </a:p>
        </p:txBody>
      </p:sp>
      <p:sp>
        <p:nvSpPr>
          <p:cNvPr id="12291" name="頁尾版面配置區 3">
            <a:extLst>
              <a:ext uri="{FF2B5EF4-FFF2-40B4-BE49-F238E27FC236}">
                <a16:creationId xmlns:a16="http://schemas.microsoft.com/office/drawing/2014/main" id="{CCCCC605-B441-4853-8A9F-E26B0DA9E17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794500"/>
            <a:ext cx="769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TW" altLang="zh-TW" sz="2000" b="1">
              <a:solidFill>
                <a:srgbClr val="FF66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2292" name="Picture 2" descr="image">
            <a:extLst>
              <a:ext uri="{FF2B5EF4-FFF2-40B4-BE49-F238E27FC236}">
                <a16:creationId xmlns:a16="http://schemas.microsoft.com/office/drawing/2014/main" id="{82A1B407-3FB0-4C89-B1D8-F403F24B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3" y="1366838"/>
            <a:ext cx="3024187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 descr="image">
            <a:extLst>
              <a:ext uri="{FF2B5EF4-FFF2-40B4-BE49-F238E27FC236}">
                <a16:creationId xmlns:a16="http://schemas.microsoft.com/office/drawing/2014/main" id="{48AE59EB-54FD-417A-9584-1BD03BBD5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13" y="3954463"/>
            <a:ext cx="2897187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內容版面配置區 2">
            <a:extLst>
              <a:ext uri="{FF2B5EF4-FFF2-40B4-BE49-F238E27FC236}">
                <a16:creationId xmlns:a16="http://schemas.microsoft.com/office/drawing/2014/main" id="{8893D5FC-9992-4518-BC34-4F34F8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042025"/>
            <a:ext cx="18732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buClr>
                <a:srgbClr val="FF9900"/>
              </a:buClr>
              <a:buFont typeface="Wingdings 2" panose="05020102010507070707" pitchFamily="18" charset="2"/>
              <a:buNone/>
            </a:pPr>
            <a:r>
              <a:rPr lang="en-US" altLang="zh-TW" sz="2000" b="1">
                <a:solidFill>
                  <a:schemeClr val="tx1"/>
                </a:solidFill>
                <a:latin typeface="Times New Roman" panose="02020603050405020304" pitchFamily="18" charset="0"/>
              </a:rPr>
              <a:t>Duemilanove</a:t>
            </a:r>
          </a:p>
        </p:txBody>
      </p:sp>
      <p:sp>
        <p:nvSpPr>
          <p:cNvPr id="12295" name="內容版面配置區 2">
            <a:extLst>
              <a:ext uri="{FF2B5EF4-FFF2-40B4-BE49-F238E27FC236}">
                <a16:creationId xmlns:a16="http://schemas.microsoft.com/office/drawing/2014/main" id="{C9057A79-900C-4B82-8024-362E0437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703638"/>
            <a:ext cx="15144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buClr>
                <a:srgbClr val="FF9900"/>
              </a:buClr>
              <a:buFont typeface="Wingdings 2" panose="05020102010507070707" pitchFamily="18" charset="2"/>
              <a:buNone/>
            </a:pPr>
            <a:r>
              <a:rPr lang="en-US" altLang="zh-TW" sz="2000" b="1">
                <a:solidFill>
                  <a:schemeClr val="tx1"/>
                </a:solidFill>
                <a:latin typeface="Times New Roman" panose="02020603050405020304" pitchFamily="18" charset="0"/>
              </a:rPr>
              <a:t>Mega</a:t>
            </a:r>
          </a:p>
        </p:txBody>
      </p:sp>
      <p:pic>
        <p:nvPicPr>
          <p:cNvPr id="12296" name="Picture 8" descr="image">
            <a:extLst>
              <a:ext uri="{FF2B5EF4-FFF2-40B4-BE49-F238E27FC236}">
                <a16:creationId xmlns:a16="http://schemas.microsoft.com/office/drawing/2014/main" id="{242E2422-D95D-4379-B200-6BB41AE9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4170363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內容版面配置區 2">
            <a:extLst>
              <a:ext uri="{FF2B5EF4-FFF2-40B4-BE49-F238E27FC236}">
                <a16:creationId xmlns:a16="http://schemas.microsoft.com/office/drawing/2014/main" id="{6DD78CB8-B0A7-4932-B91D-6113E4F2C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6042025"/>
            <a:ext cx="15144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buClr>
                <a:srgbClr val="FF9900"/>
              </a:buClr>
              <a:buFont typeface="Wingdings 2" panose="05020102010507070707" pitchFamily="18" charset="2"/>
              <a:buNone/>
            </a:pPr>
            <a:r>
              <a:rPr lang="en-US" altLang="zh-TW" sz="2000" b="1">
                <a:solidFill>
                  <a:schemeClr val="tx1"/>
                </a:solidFill>
                <a:latin typeface="Times New Roman" panose="02020603050405020304" pitchFamily="18" charset="0"/>
              </a:rPr>
              <a:t>Nano</a:t>
            </a:r>
          </a:p>
        </p:txBody>
      </p:sp>
      <p:pic>
        <p:nvPicPr>
          <p:cNvPr id="12298" name="Picture 12">
            <a:extLst>
              <a:ext uri="{FF2B5EF4-FFF2-40B4-BE49-F238E27FC236}">
                <a16:creationId xmlns:a16="http://schemas.microsoft.com/office/drawing/2014/main" id="{2B828ED8-BB5E-4EC2-B5EF-2562DA15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1341438"/>
            <a:ext cx="4537075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Text Box 17">
            <a:extLst>
              <a:ext uri="{FF2B5EF4-FFF2-40B4-BE49-F238E27FC236}">
                <a16:creationId xmlns:a16="http://schemas.microsoft.com/office/drawing/2014/main" id="{3D79F285-3E7B-46B2-AE84-C92992E31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622300"/>
            <a:ext cx="7953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3200"/>
              <a:t>Arduino</a:t>
            </a:r>
            <a:r>
              <a:rPr lang="zh-TW" altLang="en-US" sz="3200"/>
              <a:t>實驗板</a:t>
            </a:r>
            <a:r>
              <a:rPr lang="en-US" altLang="zh-TW" sz="3200"/>
              <a:t>(8 bit)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8060B-E456-4EF9-95EE-AE4D8CA2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D11CF-6FFF-4034-98DE-D207FCB7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8077200" cy="5112568"/>
          </a:xfrm>
        </p:spPr>
        <p:txBody>
          <a:bodyPr/>
          <a:lstStyle/>
          <a:p>
            <a:r>
              <a:rPr lang="en-US" altLang="zh-TW" sz="2400" dirty="0"/>
              <a:t>Example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1200" dirty="0"/>
              <a:t>#include &lt;</a:t>
            </a:r>
            <a:r>
              <a:rPr lang="en-US" altLang="zh-TW" sz="1200" dirty="0" err="1"/>
              <a:t>avr</a:t>
            </a:r>
            <a:r>
              <a:rPr lang="en-US" altLang="zh-TW" sz="1200" dirty="0"/>
              <a:t>/</a:t>
            </a:r>
            <a:r>
              <a:rPr lang="en-US" altLang="zh-TW" sz="1200" dirty="0" err="1"/>
              <a:t>io.h</a:t>
            </a:r>
            <a:r>
              <a:rPr lang="en-US" altLang="zh-TW" sz="1200" dirty="0"/>
              <a:t>&gt;</a:t>
            </a:r>
          </a:p>
          <a:p>
            <a:pPr marL="0" indent="0">
              <a:buNone/>
            </a:pPr>
            <a:r>
              <a:rPr lang="en-US" altLang="zh-TW" sz="1200" dirty="0"/>
              <a:t>#include &lt;</a:t>
            </a:r>
            <a:r>
              <a:rPr lang="en-US" altLang="zh-TW" sz="1200" dirty="0" err="1"/>
              <a:t>avr</a:t>
            </a:r>
            <a:r>
              <a:rPr lang="en-US" altLang="zh-TW" sz="1200" dirty="0"/>
              <a:t>/</a:t>
            </a:r>
            <a:r>
              <a:rPr lang="en-US" altLang="zh-TW" sz="1200" dirty="0" err="1"/>
              <a:t>interrupt.h</a:t>
            </a:r>
            <a:r>
              <a:rPr lang="en-US" altLang="zh-TW" sz="1200" dirty="0"/>
              <a:t>&gt;</a:t>
            </a:r>
          </a:p>
          <a:p>
            <a:pPr marL="0" indent="0">
              <a:buNone/>
            </a:pPr>
            <a:r>
              <a:rPr lang="en-US" altLang="zh-TW" sz="1200" dirty="0"/>
              <a:t>void setup(){</a:t>
            </a:r>
          </a:p>
          <a:p>
            <a:pPr marL="0" indent="0">
              <a:buNone/>
            </a:pPr>
            <a:r>
              <a:rPr lang="en-US" altLang="zh-TW" sz="1200" dirty="0"/>
              <a:t>    DDRD &amp;= ~(1 &lt;&lt; DDD2);     // Clear the PD2 pin</a:t>
            </a:r>
          </a:p>
          <a:p>
            <a:pPr marL="0" indent="0">
              <a:buNone/>
            </a:pPr>
            <a:r>
              <a:rPr lang="en-US" altLang="zh-TW" sz="1200" dirty="0"/>
              <a:t>    // PD2 (PCINT0 pin) is now an input</a:t>
            </a:r>
          </a:p>
          <a:p>
            <a:pPr marL="0" indent="0">
              <a:buNone/>
            </a:pPr>
            <a:r>
              <a:rPr lang="en-US" altLang="zh-TW" sz="1200" dirty="0"/>
              <a:t>    PORTD |= (1 &lt;&lt; PORTD2);    // turn On the Pull-up</a:t>
            </a:r>
          </a:p>
          <a:p>
            <a:pPr marL="0" indent="0">
              <a:buNone/>
            </a:pPr>
            <a:r>
              <a:rPr lang="en-US" altLang="zh-TW" sz="1200" dirty="0"/>
              <a:t>    // PD2 is now an input with pull-up enabled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    EICRA |= (1 &lt;&lt; ISC00);    // set INT0 to trigger on ANY logic change</a:t>
            </a:r>
          </a:p>
          <a:p>
            <a:pPr marL="0" indent="0">
              <a:buNone/>
            </a:pPr>
            <a:r>
              <a:rPr lang="en-US" altLang="zh-TW" sz="1200" dirty="0"/>
              <a:t>    EIMSK |= (1 &lt;&lt; INT0);     // Turns on INT0</a:t>
            </a:r>
          </a:p>
          <a:p>
            <a:pPr marL="0" indent="0">
              <a:buNone/>
            </a:pPr>
            <a:r>
              <a:rPr lang="en-US" altLang="zh-TW" sz="1200" dirty="0"/>
              <a:t>    sei();                    // turn on interrupts</a:t>
            </a:r>
          </a:p>
          <a:p>
            <a:pPr marL="0" indent="0">
              <a:buNone/>
            </a:pPr>
            <a:r>
              <a:rPr lang="en-US" altLang="zh-TW" sz="1200" dirty="0"/>
              <a:t>}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void loop() {</a:t>
            </a:r>
          </a:p>
          <a:p>
            <a:pPr marL="0" indent="0">
              <a:buNone/>
            </a:pPr>
            <a:r>
              <a:rPr lang="en-US" altLang="zh-TW" sz="1200" dirty="0"/>
              <a:t> }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200" dirty="0"/>
              <a:t>ISR (INT0_vect)</a:t>
            </a:r>
          </a:p>
          <a:p>
            <a:pPr marL="0" indent="0">
              <a:buNone/>
            </a:pPr>
            <a:r>
              <a:rPr lang="en-US" altLang="zh-TW" sz="1200" dirty="0"/>
              <a:t>{</a:t>
            </a:r>
          </a:p>
          <a:p>
            <a:pPr marL="0" indent="0">
              <a:buNone/>
            </a:pPr>
            <a:r>
              <a:rPr lang="en-US" altLang="zh-TW" sz="1200" dirty="0"/>
              <a:t>    /* interrupt code here */</a:t>
            </a:r>
          </a:p>
          <a:p>
            <a:pPr marL="0" indent="0">
              <a:buNone/>
            </a:pPr>
            <a:r>
              <a:rPr lang="en-US" altLang="zh-TW" sz="1200" dirty="0"/>
              <a:t>}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84253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2F532-4C59-4EA8-A0D8-DFC74463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C993C-4750-42B5-B619-DC7B013A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baseline="0" dirty="0">
                <a:latin typeface="ArialMT"/>
              </a:rPr>
              <a:t>PCINT23...0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PCICR – Pin Change Interrupt Control Register</a:t>
            </a: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PCIE2: Pin Change Interrupt Enable 2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PCINT[23:16]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PCIE1: Pin Change Interrupt Enable 1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PCINT[14:8]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PCIE0: Pin Change Interrupt Enable 0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PCINT[7:0]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5903C0-9487-4E2D-A79A-6A9F557B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7688"/>
            <a:ext cx="9144000" cy="1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11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2F532-4C59-4EA8-A0D8-DFC74463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C993C-4750-42B5-B619-DC7B013A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baseline="0" dirty="0">
                <a:latin typeface="ArialMT"/>
              </a:rPr>
              <a:t>PCINT23...0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PCIFR – Pin Change Interrupt Flag Register</a:t>
            </a: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endParaRPr lang="en-US" altLang="zh-TW" sz="1800" b="1" dirty="0">
              <a:latin typeface="Arial-BoldMT"/>
            </a:endParaRP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PCIF2: Pin Change Interrupt Flag 2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PCINT[23:16]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PCIF1: Pin Change Interrupt Flag 1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PCINT[14:8]</a:t>
            </a:r>
          </a:p>
          <a:p>
            <a:pPr lvl="1"/>
            <a:r>
              <a:rPr lang="en-US" altLang="zh-TW" sz="1800" b="1" i="0" u="none" strike="noStrike" baseline="0" dirty="0">
                <a:latin typeface="Arial-BoldMT"/>
              </a:rPr>
              <a:t>PCIF0: Pin Change Interrupt Flag 0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1" i="0" u="none" strike="noStrike" baseline="0" dirty="0">
                <a:latin typeface="Arial-BoldMT"/>
              </a:rPr>
              <a:t>=&gt;</a:t>
            </a:r>
            <a:r>
              <a:rPr lang="zh-TW" altLang="en-US" sz="1800" b="1" i="0" u="none" strike="noStrike" baseline="0" dirty="0">
                <a:latin typeface="Arial-BoldMT"/>
              </a:rPr>
              <a:t> </a:t>
            </a:r>
            <a:r>
              <a:rPr lang="en-US" altLang="zh-TW" sz="1800" b="0" i="0" u="none" strike="noStrike" baseline="0" dirty="0">
                <a:latin typeface="ArialMT"/>
              </a:rPr>
              <a:t>PCINT[7:0]</a:t>
            </a: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  <a:p>
            <a:pPr lvl="1"/>
            <a:endParaRPr lang="sv-SE" altLang="zh-TW" sz="1800" b="1" dirty="0">
              <a:latin typeface="Arial-BoldM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921574-54A9-4063-9109-E07AD330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6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0E8B38-907C-455D-9E94-4C098EEF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40AB1-28F1-4AB0-B546-731F38FB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baseline="0" dirty="0">
                <a:latin typeface="ArialMT"/>
              </a:rPr>
              <a:t>PCINT23...0</a:t>
            </a:r>
            <a:endParaRPr lang="en-US" altLang="zh-TW" dirty="0"/>
          </a:p>
          <a:p>
            <a:pPr lvl="1"/>
            <a:r>
              <a:rPr lang="da-DK" altLang="zh-TW" sz="1800" b="1" i="0" u="none" strike="noStrike" baseline="0" dirty="0">
                <a:latin typeface="Arial-BoldMT"/>
              </a:rPr>
              <a:t>PCMSK2 – Pin Change Mask Register 2</a:t>
            </a:r>
          </a:p>
          <a:p>
            <a:pPr lvl="1"/>
            <a:endParaRPr lang="da-DK" altLang="zh-TW" sz="1800" b="1" dirty="0">
              <a:latin typeface="Arial-BoldMT"/>
            </a:endParaRPr>
          </a:p>
          <a:p>
            <a:pPr lvl="1"/>
            <a:endParaRPr lang="da-DK" altLang="zh-TW" sz="1800" b="1" i="0" u="none" strike="noStrike" baseline="0" dirty="0">
              <a:latin typeface="Arial-BoldMT"/>
            </a:endParaRPr>
          </a:p>
          <a:p>
            <a:pPr lvl="1"/>
            <a:endParaRPr lang="da-DK" altLang="zh-TW" sz="1800" b="1" dirty="0">
              <a:latin typeface="Arial-BoldMT"/>
            </a:endParaRPr>
          </a:p>
          <a:p>
            <a:pPr lvl="1"/>
            <a:endParaRPr lang="da-DK" altLang="zh-TW" sz="1800" b="1" i="0" u="none" strike="noStrike" baseline="0" dirty="0">
              <a:latin typeface="Arial-BoldMT"/>
            </a:endParaRPr>
          </a:p>
          <a:p>
            <a:pPr lvl="1"/>
            <a:r>
              <a:rPr lang="da-DK" altLang="zh-TW" sz="1800" b="1" i="0" u="none" strike="noStrike" baseline="0" dirty="0">
                <a:latin typeface="Arial-BoldMT"/>
              </a:rPr>
              <a:t>PCMSK1 – Pin Change Mask Register 1</a:t>
            </a:r>
          </a:p>
          <a:p>
            <a:pPr lvl="1"/>
            <a:endParaRPr lang="da-DK" altLang="zh-TW" sz="1800" b="1" dirty="0">
              <a:latin typeface="Arial-BoldMT"/>
            </a:endParaRPr>
          </a:p>
          <a:p>
            <a:pPr lvl="1"/>
            <a:endParaRPr lang="da-DK" altLang="zh-TW" sz="1800" b="1" i="0" u="none" strike="noStrike" baseline="0" dirty="0">
              <a:latin typeface="Arial-BoldMT"/>
            </a:endParaRPr>
          </a:p>
          <a:p>
            <a:pPr lvl="1"/>
            <a:endParaRPr lang="da-DK" altLang="zh-TW" sz="1800" b="1" dirty="0">
              <a:latin typeface="Arial-BoldMT"/>
            </a:endParaRPr>
          </a:p>
          <a:p>
            <a:pPr lvl="1"/>
            <a:endParaRPr lang="da-DK" altLang="zh-TW" sz="1800" b="1" i="0" u="none" strike="noStrike" baseline="0" dirty="0">
              <a:latin typeface="Arial-BoldMT"/>
            </a:endParaRPr>
          </a:p>
          <a:p>
            <a:pPr lvl="1"/>
            <a:r>
              <a:rPr lang="da-DK" altLang="zh-TW" sz="1800" b="1" i="0" u="none" strike="noStrike" baseline="0" dirty="0">
                <a:latin typeface="Arial-BoldMT"/>
              </a:rPr>
              <a:t>PCMSK0 – Pin Change Mask Register 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EDE05B-302A-4E59-8CEB-3C5C5336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6" y="2420888"/>
            <a:ext cx="9144000" cy="1040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CFF626-7B66-4FB3-88E3-8D6EB7B4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6" y="4159960"/>
            <a:ext cx="9144000" cy="1056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350D22-03F3-4FB2-916D-03A8A06C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6" y="5769613"/>
            <a:ext cx="9144000" cy="10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6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8060B-E456-4EF9-95EE-AE4D8CA2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Interrupts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D11CF-6FFF-4034-98DE-D207FCB7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4"/>
            <a:ext cx="8077200" cy="4968552"/>
          </a:xfrm>
        </p:spPr>
        <p:txBody>
          <a:bodyPr/>
          <a:lstStyle/>
          <a:p>
            <a:r>
              <a:rPr lang="en-US" altLang="zh-TW" sz="2400" dirty="0"/>
              <a:t>Example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1400" dirty="0"/>
              <a:t>#include &lt;</a:t>
            </a:r>
            <a:r>
              <a:rPr lang="en-US" altLang="zh-TW" sz="1400" dirty="0" err="1"/>
              <a:t>avr</a:t>
            </a:r>
            <a:r>
              <a:rPr lang="en-US" altLang="zh-TW" sz="1400" dirty="0"/>
              <a:t>/</a:t>
            </a:r>
            <a:r>
              <a:rPr lang="en-US" altLang="zh-TW" sz="1400" dirty="0" err="1"/>
              <a:t>io.h</a:t>
            </a:r>
            <a:r>
              <a:rPr lang="en-US" altLang="zh-TW" sz="1400" dirty="0"/>
              <a:t>&gt;</a:t>
            </a:r>
          </a:p>
          <a:p>
            <a:pPr marL="0" indent="0">
              <a:buNone/>
            </a:pPr>
            <a:r>
              <a:rPr lang="en-US" altLang="zh-TW" sz="1400" dirty="0"/>
              <a:t>#include &lt;</a:t>
            </a:r>
            <a:r>
              <a:rPr lang="en-US" altLang="zh-TW" sz="1400" dirty="0" err="1"/>
              <a:t>avr</a:t>
            </a:r>
            <a:r>
              <a:rPr lang="en-US" altLang="zh-TW" sz="1400" dirty="0"/>
              <a:t>/</a:t>
            </a:r>
            <a:r>
              <a:rPr lang="en-US" altLang="zh-TW" sz="1400" dirty="0" err="1"/>
              <a:t>interrupt.h</a:t>
            </a:r>
            <a:r>
              <a:rPr lang="en-US" altLang="zh-TW" sz="1400" dirty="0"/>
              <a:t>&gt;</a:t>
            </a:r>
          </a:p>
          <a:p>
            <a:pPr marL="0" indent="0">
              <a:buNone/>
            </a:pPr>
            <a:r>
              <a:rPr lang="en-US" altLang="zh-TW" sz="1400" dirty="0"/>
              <a:t>void setup(){</a:t>
            </a:r>
          </a:p>
          <a:p>
            <a:pPr marL="0" indent="0">
              <a:buNone/>
            </a:pPr>
            <a:r>
              <a:rPr lang="en-US" altLang="zh-TW" sz="1400" dirty="0"/>
              <a:t>    DDRB &amp;= ~(1 &lt;&lt; DDB0);         // Clear the PB0 pin </a:t>
            </a:r>
          </a:p>
          <a:p>
            <a:pPr marL="0" indent="0">
              <a:buNone/>
            </a:pPr>
            <a:r>
              <a:rPr lang="en-US" altLang="zh-TW" sz="1400" dirty="0"/>
              <a:t>    PORTB |= (1 &lt;&lt; PORTB0);        // turn On the Pull-up</a:t>
            </a:r>
          </a:p>
          <a:p>
            <a:pPr marL="0" indent="0">
              <a:buNone/>
            </a:pPr>
            <a:r>
              <a:rPr lang="en-US" altLang="zh-TW" sz="1400" dirty="0"/>
              <a:t>    </a:t>
            </a:r>
          </a:p>
          <a:p>
            <a:pPr marL="0" indent="0">
              <a:buNone/>
            </a:pPr>
            <a:r>
              <a:rPr lang="en-US" altLang="zh-TW" sz="1400" dirty="0"/>
              <a:t>    PCICR |= (1 &lt;&lt; PCIE0);     // set PCIE0 to enable PCMSK0 scan</a:t>
            </a:r>
          </a:p>
          <a:p>
            <a:pPr marL="0" indent="0">
              <a:buNone/>
            </a:pPr>
            <a:r>
              <a:rPr lang="en-US" altLang="zh-TW" sz="1400" dirty="0"/>
              <a:t>    PCMSK0 |= (1 &lt;&lt; PCINT0);   // set PCINT0 to trigger an interrupt on state change </a:t>
            </a:r>
          </a:p>
          <a:p>
            <a:pPr marL="0" indent="0">
              <a:buNone/>
            </a:pPr>
            <a:r>
              <a:rPr lang="en-US" altLang="zh-TW" sz="1400" dirty="0"/>
              <a:t>    sei();                    // turn on interrupts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</a:p>
          <a:p>
            <a:pPr marL="0" indent="0">
              <a:buNone/>
            </a:pPr>
            <a:r>
              <a:rPr lang="en-US" altLang="zh-TW" sz="1400" dirty="0"/>
              <a:t>void loop() { 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en-US" altLang="zh-TW" sz="1400" dirty="0"/>
              <a:t>ISR (PCINT0_vect)</a:t>
            </a:r>
          </a:p>
          <a:p>
            <a:pPr marL="0" indent="0">
              <a:buNone/>
            </a:pPr>
            <a:r>
              <a:rPr lang="en-US" altLang="zh-TW" sz="1400" dirty="0"/>
              <a:t>{</a:t>
            </a:r>
          </a:p>
          <a:p>
            <a:pPr marL="0" indent="0">
              <a:buNone/>
            </a:pPr>
            <a:r>
              <a:rPr lang="en-US" altLang="zh-TW" sz="1400" dirty="0"/>
              <a:t>    /* interrupt code here */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0950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435F6-6F7E-4D66-BD38-2162F755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53E89-6008-4E81-ABDF-BA3B2A65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781128"/>
          </a:xfrm>
        </p:spPr>
        <p:txBody>
          <a:bodyPr/>
          <a:lstStyle/>
          <a:p>
            <a:r>
              <a:rPr lang="en-US" altLang="zh-TW" dirty="0"/>
              <a:t>EX-03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設置一個指撥開關於</a:t>
            </a:r>
            <a:r>
              <a:rPr lang="en-US" altLang="zh-TW" dirty="0"/>
              <a:t>Arduino D2</a:t>
            </a:r>
            <a:r>
              <a:rPr lang="zh-TW" altLang="en-US" dirty="0"/>
              <a:t>，設置一個   </a:t>
            </a:r>
            <a:r>
              <a:rPr lang="en-US" altLang="zh-TW" dirty="0"/>
              <a:t>	LED</a:t>
            </a:r>
            <a:r>
              <a:rPr lang="zh-TW" altLang="en-US" dirty="0"/>
              <a:t>於</a:t>
            </a:r>
            <a:r>
              <a:rPr lang="en-US" altLang="zh-TW" dirty="0"/>
              <a:t>D7</a:t>
            </a:r>
            <a:r>
              <a:rPr lang="zh-TW" altLang="en-US" dirty="0"/>
              <a:t>，當指撥由</a:t>
            </a:r>
            <a:r>
              <a:rPr lang="en-US" altLang="zh-TW" dirty="0"/>
              <a:t>0</a:t>
            </a:r>
            <a:r>
              <a:rPr lang="zh-TW" altLang="en-US" dirty="0"/>
              <a:t>撥至</a:t>
            </a:r>
            <a:r>
              <a:rPr lang="en-US" altLang="zh-TW" dirty="0"/>
              <a:t>1</a:t>
            </a:r>
            <a:r>
              <a:rPr lang="zh-TW" altLang="en-US" dirty="0"/>
              <a:t>時，改變</a:t>
            </a:r>
            <a:r>
              <a:rPr lang="en-US" altLang="zh-TW" dirty="0"/>
              <a:t>LED</a:t>
            </a:r>
            <a:r>
              <a:rPr lang="zh-TW" altLang="en-US" dirty="0"/>
              <a:t>狀態</a:t>
            </a:r>
            <a:r>
              <a:rPr lang="en-US" altLang="zh-TW" dirty="0"/>
              <a:t>1	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設置一個指撥開關於</a:t>
            </a:r>
            <a:r>
              <a:rPr lang="en-US" altLang="zh-TW" dirty="0"/>
              <a:t>Arduino D3</a:t>
            </a:r>
            <a:r>
              <a:rPr lang="zh-TW" altLang="en-US" dirty="0"/>
              <a:t>，設置一個   </a:t>
            </a:r>
            <a:r>
              <a:rPr lang="en-US" altLang="zh-TW" dirty="0"/>
              <a:t>	LED</a:t>
            </a:r>
            <a:r>
              <a:rPr lang="zh-TW" altLang="en-US" dirty="0"/>
              <a:t>於</a:t>
            </a:r>
            <a:r>
              <a:rPr lang="en-US" altLang="zh-TW" dirty="0"/>
              <a:t>D6</a:t>
            </a:r>
            <a:r>
              <a:rPr lang="zh-TW" altLang="en-US" dirty="0"/>
              <a:t>，當指撥由</a:t>
            </a:r>
            <a:r>
              <a:rPr lang="en-US" altLang="zh-TW" dirty="0"/>
              <a:t>1</a:t>
            </a:r>
            <a:r>
              <a:rPr lang="zh-TW" altLang="en-US" dirty="0"/>
              <a:t>撥至</a:t>
            </a:r>
            <a:r>
              <a:rPr lang="en-US" altLang="zh-TW" dirty="0"/>
              <a:t>0</a:t>
            </a:r>
            <a:r>
              <a:rPr lang="zh-TW" altLang="en-US" dirty="0"/>
              <a:t>時，改變</a:t>
            </a:r>
            <a:r>
              <a:rPr lang="en-US" altLang="zh-TW" dirty="0"/>
              <a:t>LED</a:t>
            </a:r>
            <a:r>
              <a:rPr lang="zh-TW" altLang="en-US" dirty="0"/>
              <a:t>狀態</a:t>
            </a:r>
            <a:r>
              <a:rPr lang="en-US" altLang="zh-TW" dirty="0"/>
              <a:t>1	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en-US" altLang="zh-TW" dirty="0"/>
              <a:t>3.	</a:t>
            </a:r>
            <a:r>
              <a:rPr lang="zh-TW" altLang="en-US" dirty="0"/>
              <a:t>設置一個指撥開關於</a:t>
            </a:r>
            <a:r>
              <a:rPr lang="en-US" altLang="zh-TW" dirty="0"/>
              <a:t>Arduino D8</a:t>
            </a:r>
            <a:r>
              <a:rPr lang="zh-TW" altLang="en-US" dirty="0"/>
              <a:t>，設置一個   </a:t>
            </a:r>
            <a:r>
              <a:rPr lang="en-US" altLang="zh-TW" dirty="0"/>
              <a:t>	LED</a:t>
            </a:r>
            <a:r>
              <a:rPr lang="zh-TW" altLang="en-US" dirty="0"/>
              <a:t>於</a:t>
            </a:r>
            <a:r>
              <a:rPr lang="en-US" altLang="zh-TW" dirty="0"/>
              <a:t>D5</a:t>
            </a:r>
            <a:r>
              <a:rPr lang="zh-TW" altLang="en-US" dirty="0"/>
              <a:t>，當指撥狀態改變時</a:t>
            </a:r>
            <a:r>
              <a:rPr lang="en-US" altLang="zh-TW" dirty="0"/>
              <a:t>(</a:t>
            </a:r>
            <a:r>
              <a:rPr lang="zh-TW" altLang="en-US" dirty="0"/>
              <a:t>由</a:t>
            </a:r>
            <a:r>
              <a:rPr lang="en-US" altLang="zh-TW" dirty="0"/>
              <a:t>1</a:t>
            </a:r>
            <a:r>
              <a:rPr lang="zh-TW" altLang="en-US" dirty="0"/>
              <a:t>撥至</a:t>
            </a:r>
            <a:r>
              <a:rPr lang="en-US" altLang="zh-TW" dirty="0"/>
              <a:t>0</a:t>
            </a:r>
            <a:r>
              <a:rPr lang="zh-TW" altLang="en-US" dirty="0"/>
              <a:t> 或 </a:t>
            </a:r>
            <a:r>
              <a:rPr lang="en-US" altLang="zh-TW" dirty="0"/>
              <a:t>	</a:t>
            </a:r>
            <a:r>
              <a:rPr lang="zh-TW" altLang="en-US" dirty="0"/>
              <a:t>由</a:t>
            </a:r>
            <a:r>
              <a:rPr lang="en-US" altLang="zh-TW" dirty="0"/>
              <a:t>0</a:t>
            </a:r>
            <a:r>
              <a:rPr lang="zh-TW" altLang="en-US" dirty="0"/>
              <a:t>撥至</a:t>
            </a:r>
            <a:r>
              <a:rPr lang="en-US" altLang="zh-TW" dirty="0"/>
              <a:t>1)</a:t>
            </a:r>
            <a:r>
              <a:rPr lang="zh-TW" altLang="en-US" dirty="0"/>
              <a:t>，改變</a:t>
            </a:r>
            <a:r>
              <a:rPr lang="en-US" altLang="zh-TW" dirty="0"/>
              <a:t>LED</a:t>
            </a:r>
            <a:r>
              <a:rPr lang="zh-TW" altLang="en-US" dirty="0"/>
              <a:t>狀態</a:t>
            </a:r>
            <a:r>
              <a:rPr lang="en-US" altLang="zh-TW" dirty="0"/>
              <a:t>1</a:t>
            </a:r>
            <a:r>
              <a:rPr lang="zh-TW" altLang="en-US" dirty="0"/>
              <a:t>次。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086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A7D83-0B47-4382-B754-425D9F9F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8-bit Timer/Counter0 with PWM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D5647-0098-40B3-8ACC-C8F7FD3F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Two Independent Output Compare Units</a:t>
            </a:r>
          </a:p>
          <a:p>
            <a:r>
              <a:rPr lang="en-US" altLang="zh-TW" sz="2400" dirty="0"/>
              <a:t>Double Buffered Output Compare Registers</a:t>
            </a:r>
          </a:p>
          <a:p>
            <a:r>
              <a:rPr lang="en-US" altLang="zh-TW" sz="2400" dirty="0"/>
              <a:t>Clear Timer on Compare Match (Auto Reload)</a:t>
            </a:r>
          </a:p>
          <a:p>
            <a:r>
              <a:rPr lang="en-US" altLang="zh-TW" sz="2400" dirty="0"/>
              <a:t>Glitch Free, Phase Correct Pulse Width Modulator (PWM)</a:t>
            </a:r>
          </a:p>
          <a:p>
            <a:r>
              <a:rPr lang="en-US" altLang="zh-TW" sz="2400" dirty="0"/>
              <a:t>Variable PWM Period</a:t>
            </a:r>
          </a:p>
          <a:p>
            <a:r>
              <a:rPr lang="en-US" altLang="zh-TW" sz="2400" dirty="0"/>
              <a:t>Frequency Generator</a:t>
            </a:r>
          </a:p>
          <a:p>
            <a:r>
              <a:rPr lang="en-US" altLang="zh-TW" sz="2400" dirty="0"/>
              <a:t>Three Independent Interrupt Sources (TOV0, OCF0A, and OCF0B)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0320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48853-970B-48E0-A683-18DD7AAF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8-bit Timer/Counter0 with PWM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268D6-64E9-49BF-AFAC-6F13F10A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Timer/Counter0 is a general purpose </a:t>
            </a:r>
            <a:r>
              <a:rPr lang="en-US" altLang="zh-TW" dirty="0">
                <a:solidFill>
                  <a:srgbClr val="FF0000"/>
                </a:solidFill>
              </a:rPr>
              <a:t>8-bit</a:t>
            </a:r>
            <a:r>
              <a:rPr lang="en-US" altLang="zh-TW" dirty="0"/>
              <a:t> Timer/Counter module, with two independent Output Compare Units, and with </a:t>
            </a:r>
            <a:r>
              <a:rPr lang="en-US" altLang="zh-TW" dirty="0">
                <a:solidFill>
                  <a:srgbClr val="FF0000"/>
                </a:solidFill>
              </a:rPr>
              <a:t>PWM </a:t>
            </a:r>
            <a:r>
              <a:rPr lang="en-US" altLang="zh-TW" dirty="0"/>
              <a:t>support. </a:t>
            </a:r>
          </a:p>
          <a:p>
            <a:r>
              <a:rPr lang="en-US" altLang="zh-TW" dirty="0"/>
              <a:t>It allows accurate program execution timing (event management) and </a:t>
            </a:r>
            <a:r>
              <a:rPr lang="en-US" altLang="zh-TW" dirty="0">
                <a:solidFill>
                  <a:srgbClr val="FF0000"/>
                </a:solidFill>
              </a:rPr>
              <a:t>wave generation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3445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AD372-E9D2-42F2-B32E-56B9808F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8-bit Timer/Counter 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1A38A6-1EF3-4FDD-B781-9EE6FD433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FFC047-A199-4647-9E12-1B9D5BCCC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143000"/>
            <a:ext cx="6480720" cy="56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4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910BE-9DD2-1B4A-9122-44ABE48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Register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922E50-9F12-9048-9F35-EFD6C782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525963"/>
          </a:xfrm>
        </p:spPr>
        <p:txBody>
          <a:bodyPr/>
          <a:lstStyle/>
          <a:p>
            <a:r>
              <a:rPr lang="en" altLang="zh-TW" dirty="0">
                <a:latin typeface="ArialMT"/>
              </a:rPr>
              <a:t>Timer/Counter (TCNT0)</a:t>
            </a:r>
          </a:p>
          <a:p>
            <a:r>
              <a:rPr lang="en" altLang="zh-TW" dirty="0">
                <a:latin typeface="ArialMT"/>
              </a:rPr>
              <a:t>Output Compare Registers (OCR0A and OCR0B) are 8-bit registers. </a:t>
            </a:r>
          </a:p>
          <a:p>
            <a:r>
              <a:rPr lang="en" altLang="zh-TW" dirty="0">
                <a:latin typeface="ArialMT"/>
              </a:rPr>
              <a:t>Interrupt request (abbreviated to </a:t>
            </a:r>
            <a:r>
              <a:rPr lang="en" altLang="zh-TW" dirty="0" err="1">
                <a:latin typeface="ArialMT"/>
              </a:rPr>
              <a:t>Int.Req</a:t>
            </a:r>
            <a:r>
              <a:rPr lang="en" altLang="zh-TW" dirty="0">
                <a:latin typeface="ArialMT"/>
              </a:rPr>
              <a:t>. in the figure) signals are all visible in the Timer Interrupt Flag Register (TIFR0). </a:t>
            </a:r>
          </a:p>
          <a:p>
            <a:r>
              <a:rPr lang="en" altLang="zh-TW" dirty="0">
                <a:latin typeface="ArialMT"/>
              </a:rPr>
              <a:t>All interrupts are individually masked with the Timer Interrupt Mask Register (TIMSK0). </a:t>
            </a:r>
          </a:p>
        </p:txBody>
      </p:sp>
    </p:spTree>
    <p:extLst>
      <p:ext uri="{BB962C8B-B14F-4D97-AF65-F5344CB8AC3E}">
        <p14:creationId xmlns:p14="http://schemas.microsoft.com/office/powerpoint/2010/main" val="170963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ue-2">
            <a:extLst>
              <a:ext uri="{FF2B5EF4-FFF2-40B4-BE49-F238E27FC236}">
                <a16:creationId xmlns:a16="http://schemas.microsoft.com/office/drawing/2014/main" id="{E5527FB6-D390-461A-8FBF-75C52244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400" y="1323975"/>
            <a:ext cx="44196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>
            <a:extLst>
              <a:ext uri="{FF2B5EF4-FFF2-40B4-BE49-F238E27FC236}">
                <a16:creationId xmlns:a16="http://schemas.microsoft.com/office/drawing/2014/main" id="{3C96C327-BCB7-4CCB-A68A-141E089C2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1190625"/>
            <a:ext cx="7847013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692150" indent="-347663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987425" indent="-293688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281113" indent="-2921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1598613" indent="-315913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>
                <a:srgbClr val="990000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TW" sz="3000">
                <a:solidFill>
                  <a:schemeClr val="tx1"/>
                </a:solidFill>
                <a:latin typeface="Times New Roman" panose="02020603050405020304" pitchFamily="18" charset="0"/>
              </a:rPr>
              <a:t>Arduino DUE</a:t>
            </a:r>
            <a:endParaRPr lang="en-US" altLang="zh-TW" sz="3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214222A-EC70-4DC8-9EFF-8EA4427C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3806825"/>
            <a:ext cx="7847013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692150" indent="-347663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987425" indent="-293688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281113" indent="-2921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1598613" indent="-315913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>
                <a:srgbClr val="990000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TW" sz="3000">
                <a:solidFill>
                  <a:schemeClr val="tx1"/>
                </a:solidFill>
                <a:latin typeface="Times New Roman" panose="02020603050405020304" pitchFamily="18" charset="0"/>
              </a:rPr>
              <a:t>Arduino ZERO</a:t>
            </a:r>
            <a:endParaRPr lang="en-US" altLang="zh-TW" sz="3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1717F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TW" sz="3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317" name="Picture 7" descr="Arduino_Zero_front450">
            <a:extLst>
              <a:ext uri="{FF2B5EF4-FFF2-40B4-BE49-F238E27FC236}">
                <a16:creationId xmlns:a16="http://schemas.microsoft.com/office/drawing/2014/main" id="{61FDB1F4-26AD-4009-9023-88A8D59C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400" y="4376738"/>
            <a:ext cx="326390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9">
            <a:extLst>
              <a:ext uri="{FF2B5EF4-FFF2-40B4-BE49-F238E27FC236}">
                <a16:creationId xmlns:a16="http://schemas.microsoft.com/office/drawing/2014/main" id="{5EE7DAF6-1760-4F91-95E4-96F8139B5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611188"/>
            <a:ext cx="8274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3200"/>
              <a:t>Arduino</a:t>
            </a:r>
            <a:r>
              <a:rPr lang="zh-TW" altLang="en-US" sz="3200"/>
              <a:t>實驗板</a:t>
            </a:r>
            <a:r>
              <a:rPr lang="en-US" altLang="zh-TW" sz="3200"/>
              <a:t>(32 bit)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B5C22-AAC5-8841-8539-23D29194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Register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C42025-CC55-194B-9573-0F3A3F7C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sz="2400" dirty="0"/>
              <a:t>The double buffered </a:t>
            </a:r>
            <a:r>
              <a:rPr lang="en" altLang="zh-TW" sz="2400" dirty="0">
                <a:solidFill>
                  <a:srgbClr val="FF0000"/>
                </a:solidFill>
              </a:rPr>
              <a:t>Output Compare Registers (OCR0A and OCR0B)</a:t>
            </a:r>
            <a:r>
              <a:rPr lang="en" altLang="zh-TW" sz="2400" dirty="0"/>
              <a:t> are compared with the Timer/Counter value at all times. </a:t>
            </a:r>
          </a:p>
          <a:p>
            <a:r>
              <a:rPr lang="en" altLang="zh-TW" sz="2400" dirty="0"/>
              <a:t>The result of the compare can be used by the Waveform Generator to generate a PWM or variable frequency output on the </a:t>
            </a:r>
            <a:r>
              <a:rPr lang="en" altLang="zh-TW" sz="2400" dirty="0">
                <a:solidFill>
                  <a:srgbClr val="FF0000"/>
                </a:solidFill>
              </a:rPr>
              <a:t>Output Compare pins (OC0A and OC0B)</a:t>
            </a:r>
            <a:r>
              <a:rPr lang="en" altLang="zh-TW" sz="2400" dirty="0"/>
              <a:t> </a:t>
            </a:r>
          </a:p>
          <a:p>
            <a:r>
              <a:rPr lang="en" altLang="zh-TW" sz="2400" dirty="0"/>
              <a:t>The compare match event will also set the </a:t>
            </a:r>
            <a:r>
              <a:rPr lang="en" altLang="zh-TW" sz="2400" dirty="0">
                <a:solidFill>
                  <a:srgbClr val="FF0000"/>
                </a:solidFill>
              </a:rPr>
              <a:t>Compare Flag (OCF0A or OCF0B) </a:t>
            </a:r>
            <a:r>
              <a:rPr lang="en" altLang="zh-TW" sz="2400" dirty="0"/>
              <a:t>which can be used to generate an Output Compare interrupt request. </a:t>
            </a:r>
          </a:p>
          <a:p>
            <a:endParaRPr lang="en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812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3E687-A4AC-9449-90DC-39FE4D80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Register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3FCD34-3216-944B-9543-4C2F3514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The clock source is selected by the Clock Select logic which is controlled by the </a:t>
            </a:r>
            <a:r>
              <a:rPr lang="en" altLang="zh-TW" dirty="0">
                <a:solidFill>
                  <a:srgbClr val="FF0000"/>
                </a:solidFill>
              </a:rPr>
              <a:t>Clock Select (CS02:0) </a:t>
            </a:r>
            <a:r>
              <a:rPr lang="en" altLang="zh-TW" dirty="0"/>
              <a:t>bits located in the Timer/Counter Control Register (TCCR0B). 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D3011E-06EC-4541-A859-6DFDB90879AA}"/>
              </a:ext>
            </a:extLst>
          </p:cNvPr>
          <p:cNvSpPr/>
          <p:nvPr/>
        </p:nvSpPr>
        <p:spPr>
          <a:xfrm>
            <a:off x="429503" y="3863181"/>
            <a:ext cx="2342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ArialMT"/>
              </a:rPr>
              <a:t>Timer/Counter (TCNT0)</a:t>
            </a:r>
            <a:endParaRPr lang="zh-TW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A91602-07C6-446E-810B-28476D71E07A}"/>
              </a:ext>
            </a:extLst>
          </p:cNvPr>
          <p:cNvSpPr/>
          <p:nvPr/>
        </p:nvSpPr>
        <p:spPr>
          <a:xfrm>
            <a:off x="427684" y="4226680"/>
            <a:ext cx="47203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MT"/>
              </a:rPr>
              <a:t>Output Compare Registers (OCR0A and OCR0B)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4631FA-CB51-452E-8DA1-600F66EB2279}"/>
              </a:ext>
            </a:extLst>
          </p:cNvPr>
          <p:cNvSpPr/>
          <p:nvPr/>
        </p:nvSpPr>
        <p:spPr>
          <a:xfrm>
            <a:off x="427684" y="463344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latin typeface="ArialMT"/>
              </a:rPr>
              <a:t>Output Compare pins (OC0A and OC0B)</a:t>
            </a:r>
            <a:endParaRPr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128103-6B82-4B60-ABE4-C46495A5E788}"/>
              </a:ext>
            </a:extLst>
          </p:cNvPr>
          <p:cNvSpPr/>
          <p:nvPr/>
        </p:nvSpPr>
        <p:spPr>
          <a:xfrm>
            <a:off x="427684" y="504124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latin typeface="ArialMT"/>
              </a:rPr>
              <a:t>Compare Flag (OCF0A or OCF0B)</a:t>
            </a:r>
            <a:endParaRPr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193D9-C04E-4A61-A6B6-B9ACF099F5D4}"/>
              </a:ext>
            </a:extLst>
          </p:cNvPr>
          <p:cNvSpPr/>
          <p:nvPr/>
        </p:nvSpPr>
        <p:spPr>
          <a:xfrm>
            <a:off x="427684" y="5449054"/>
            <a:ext cx="47923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MT"/>
              </a:rPr>
              <a:t>Clock Select (CS02:0) bits </a:t>
            </a:r>
          </a:p>
          <a:p>
            <a:r>
              <a:rPr lang="en-US" altLang="zh-TW" sz="1600" dirty="0">
                <a:latin typeface="ArialMT"/>
              </a:rPr>
              <a:t>Timer/Counter Control</a:t>
            </a:r>
            <a:r>
              <a:rPr lang="zh-TW" altLang="en-US" sz="1600" dirty="0">
                <a:latin typeface="ArialMT"/>
              </a:rPr>
              <a:t> </a:t>
            </a:r>
            <a:r>
              <a:rPr lang="en-US" altLang="zh-TW" sz="1600" dirty="0">
                <a:latin typeface="ArialMT"/>
              </a:rPr>
              <a:t>Register (TCCR0B)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6052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C2EC7-96DD-9146-A995-A636F579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Counter Unit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0A5574-A52A-254B-AF61-8F87A45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The main part of the 8-bit Timer/Counter is the programmable bi-directional counter unit. 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CA0830-6AD2-DA48-81D3-2A950809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2" y="2852936"/>
            <a:ext cx="5511095" cy="16561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5C4EE-50ED-2945-9DF7-244CD1B9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26" y="4695340"/>
            <a:ext cx="5526243" cy="16561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FEE295-0E84-4282-BEDA-E7A878E014C7}"/>
              </a:ext>
            </a:extLst>
          </p:cNvPr>
          <p:cNvSpPr/>
          <p:nvPr/>
        </p:nvSpPr>
        <p:spPr>
          <a:xfrm>
            <a:off x="2004884" y="647301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latin typeface="ArialMT"/>
              </a:rPr>
              <a:t>Timer/Counter Overflow Flag (TOV0)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0544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65102-E626-164E-9960-39954B6F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Output Compare Unit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84B9E-F014-0340-9F02-EC944B5EA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140964-828C-4967-B236-85E546684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7" y="2060848"/>
            <a:ext cx="5068335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03B80E-CD3C-4AA3-9692-4EC115814D40}"/>
              </a:ext>
            </a:extLst>
          </p:cNvPr>
          <p:cNvSpPr/>
          <p:nvPr/>
        </p:nvSpPr>
        <p:spPr>
          <a:xfrm>
            <a:off x="609600" y="582950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MT"/>
              </a:rPr>
              <a:t>The counting sequence :</a:t>
            </a:r>
            <a:r>
              <a:rPr lang="zh-TW" altLang="en-US" sz="1600" dirty="0">
                <a:latin typeface="ArialMT"/>
              </a:rPr>
              <a:t> </a:t>
            </a:r>
            <a:r>
              <a:rPr lang="en-US" altLang="zh-TW" sz="1600" dirty="0">
                <a:latin typeface="ArialMT"/>
              </a:rPr>
              <a:t>WGM01 and WGM00 bits located in the</a:t>
            </a:r>
            <a:r>
              <a:rPr lang="zh-TW" altLang="en-US" sz="1600" dirty="0">
                <a:latin typeface="ArialMT"/>
              </a:rPr>
              <a:t> </a:t>
            </a:r>
            <a:r>
              <a:rPr lang="en-US" altLang="zh-TW" sz="1600" dirty="0">
                <a:latin typeface="ArialMT"/>
              </a:rPr>
              <a:t>(TCCR0A) and the WGM02 bit located in the (TCCR0B).</a:t>
            </a:r>
            <a:endParaRPr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1DBFCB-27EF-4843-ABB4-C9D7FA68E1CE}"/>
              </a:ext>
            </a:extLst>
          </p:cNvPr>
          <p:cNvSpPr/>
          <p:nvPr/>
        </p:nvSpPr>
        <p:spPr>
          <a:xfrm>
            <a:off x="609600" y="6519446"/>
            <a:ext cx="3129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MT"/>
              </a:rPr>
              <a:t>Force Output Compare (FOC0x)</a:t>
            </a:r>
            <a:endParaRPr lang="zh-TW" altLang="en-US" sz="1600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041851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D7FD6-44F4-4938-B41F-CF417985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374B89-8F22-46D4-A022-3F772D51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The </a:t>
            </a:r>
            <a:r>
              <a:rPr lang="en-US" altLang="zh-TW" sz="2000" dirty="0" err="1"/>
              <a:t>arduino</a:t>
            </a:r>
            <a:r>
              <a:rPr lang="en-US" altLang="zh-TW" sz="2000" dirty="0"/>
              <a:t> </a:t>
            </a:r>
            <a:r>
              <a:rPr lang="en-US" altLang="zh-TW" sz="2000" dirty="0" err="1"/>
              <a:t>uno</a:t>
            </a:r>
            <a:r>
              <a:rPr lang="en-US" altLang="zh-TW" sz="2000" dirty="0"/>
              <a:t> can generate frequencies for PWM pins up to 8Mhz. </a:t>
            </a:r>
          </a:p>
          <a:p>
            <a:r>
              <a:rPr lang="en-US" altLang="zh-TW" sz="2000" dirty="0"/>
              <a:t>For PWM, </a:t>
            </a:r>
            <a:r>
              <a:rPr lang="en-US" altLang="zh-TW" sz="2000" dirty="0" err="1"/>
              <a:t>arduino</a:t>
            </a:r>
            <a:r>
              <a:rPr lang="en-US" altLang="zh-TW" sz="2000" dirty="0"/>
              <a:t> has three timers one for two pins like: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-timer 0- for pins 5 and 6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-timer 1-for pins 9 and 10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-timer 2-for pins 3 and 11</a:t>
            </a:r>
          </a:p>
          <a:p>
            <a:r>
              <a:rPr lang="en-US" altLang="zh-TW" sz="2000" dirty="0"/>
              <a:t>Beside these registers </a:t>
            </a:r>
            <a:r>
              <a:rPr lang="en-US" altLang="zh-TW" sz="2000" dirty="0" err="1"/>
              <a:t>arduino</a:t>
            </a:r>
            <a:r>
              <a:rPr lang="en-US" altLang="zh-TW" sz="2000" dirty="0"/>
              <a:t> can put the PWM pin in four modes like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-fast PWM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-phase correct PWM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-frequency and phase correct PWM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dirty="0"/>
              <a:t>	-</a:t>
            </a:r>
            <a:r>
              <a:rPr lang="en-US" altLang="zh-TW" sz="2000" dirty="0" err="1"/>
              <a:t>ctc</a:t>
            </a:r>
            <a:r>
              <a:rPr lang="en-US" altLang="zh-TW" sz="2000" dirty="0"/>
              <a:t> mode</a:t>
            </a:r>
            <a:endParaRPr lang="zh-TW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8406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A4B1F-1682-4196-ABE7-BBED7D26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Fast PWM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BE3FC9-A956-423D-8BB1-C1706EC0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latin typeface="ArialMT"/>
              </a:rPr>
              <a:t>The fast Pulse Width Modulation or fast PWM mode (WGM02:0 = 3 or 7)</a:t>
            </a:r>
            <a:endParaRPr lang="zh-TW" altLang="en-US" sz="2000" dirty="0"/>
          </a:p>
          <a:p>
            <a:r>
              <a:rPr lang="en-US" altLang="zh-TW" sz="2000" dirty="0"/>
              <a:t>Timer count from a BOTTOM value to a TOP value after that it overflow to BOTTOM value and repeat(sawtooth waveform)</a:t>
            </a:r>
            <a:endParaRPr lang="zh-TW" altLang="en-US" sz="2000" dirty="0"/>
          </a:p>
        </p:txBody>
      </p:sp>
      <p:pic>
        <p:nvPicPr>
          <p:cNvPr id="4" name="圖片 3" descr="fast pwm mode">
            <a:extLst>
              <a:ext uri="{FF2B5EF4-FFF2-40B4-BE49-F238E27FC236}">
                <a16:creationId xmlns:a16="http://schemas.microsoft.com/office/drawing/2014/main" id="{83BA1E44-553B-49AF-A90D-AD56E39887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3847" y="3188144"/>
            <a:ext cx="5778004" cy="307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F3C1EF-1EDE-4775-8CF7-96CEC875F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688" y="4437112"/>
            <a:ext cx="2195736" cy="66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880492-D619-4E6E-8FEC-EE9DE8F3AFF1}"/>
              </a:ext>
            </a:extLst>
          </p:cNvPr>
          <p:cNvSpPr/>
          <p:nvPr/>
        </p:nvSpPr>
        <p:spPr>
          <a:xfrm>
            <a:off x="5824178" y="5257800"/>
            <a:ext cx="3294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ArialMT"/>
              </a:rPr>
              <a:t>The </a:t>
            </a:r>
            <a:r>
              <a:rPr lang="en-US" altLang="zh-TW" sz="1400" i="1" dirty="0">
                <a:latin typeface="Arial-ItalicMT"/>
              </a:rPr>
              <a:t>N </a:t>
            </a:r>
            <a:r>
              <a:rPr lang="en-US" altLang="zh-TW" sz="1400" dirty="0">
                <a:latin typeface="ArialMT"/>
              </a:rPr>
              <a:t>variable represents the </a:t>
            </a:r>
            <a:r>
              <a:rPr lang="en-US" altLang="zh-TW" sz="1400" dirty="0" err="1">
                <a:latin typeface="ArialMT"/>
              </a:rPr>
              <a:t>prescale</a:t>
            </a:r>
            <a:r>
              <a:rPr lang="en-US" altLang="zh-TW" sz="1400" dirty="0">
                <a:latin typeface="ArialMT"/>
              </a:rPr>
              <a:t> factor (1, 8, 64, 256, or 1024)</a:t>
            </a:r>
            <a:endParaRPr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1D8F19-E267-4972-A2D4-51BCD5521F86}"/>
              </a:ext>
            </a:extLst>
          </p:cNvPr>
          <p:cNvSpPr/>
          <p:nvPr/>
        </p:nvSpPr>
        <p:spPr>
          <a:xfrm>
            <a:off x="5849500" y="5989116"/>
            <a:ext cx="3294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kern="0" dirty="0" err="1">
                <a:solidFill>
                  <a:srgbClr val="2D2D2D"/>
                </a:solidFill>
                <a:latin typeface="Roboto"/>
                <a:cs typeface="新細明體" panose="02020500000000000000" pitchFamily="18" charset="-120"/>
              </a:rPr>
              <a:t>f_clk</a:t>
            </a:r>
            <a:r>
              <a:rPr lang="en-US" altLang="zh-TW" sz="1400" kern="0" dirty="0">
                <a:solidFill>
                  <a:srgbClr val="2D2D2D"/>
                </a:solidFill>
                <a:latin typeface="Roboto"/>
                <a:cs typeface="新細明體" panose="02020500000000000000" pitchFamily="18" charset="-120"/>
              </a:rPr>
              <a:t> is the oscillator frequency(16Mhz)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6389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98317-5826-41F4-BF6D-2940865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Phase Correct PWM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3D77C7-E865-4713-AA48-4E1595F5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The phase correct PWM mode (WGM02:0 = 1 or 5)</a:t>
            </a:r>
          </a:p>
          <a:p>
            <a:r>
              <a:rPr lang="en-US" altLang="zh-TW" sz="1800" dirty="0"/>
              <a:t>timer count from a BOTTOM value to a TOP value after that it not overflow it countdown from TOP value to BOTTOM value and repeat(triangle wave)</a:t>
            </a:r>
            <a:endParaRPr lang="zh-TW" altLang="en-US" sz="1800" dirty="0"/>
          </a:p>
        </p:txBody>
      </p:sp>
      <p:pic>
        <p:nvPicPr>
          <p:cNvPr id="4" name="圖片 3" descr="phase correct pwm">
            <a:extLst>
              <a:ext uri="{FF2B5EF4-FFF2-40B4-BE49-F238E27FC236}">
                <a16:creationId xmlns:a16="http://schemas.microsoft.com/office/drawing/2014/main" id="{7A6A0907-C49B-4033-B9E0-457476E622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996952"/>
            <a:ext cx="5778004" cy="35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A21994-60AC-4A38-BE2F-A199A4089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532" y="4772403"/>
            <a:ext cx="2915816" cy="9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3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A79C4-1DEF-C142-A292-BE0D947A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CTC mode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284E2-1514-9F49-A6D3-1380A908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mode timer count to a TOP value and when it reach that value clear the timer and execute something. This mode let us to make very precise operation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1025" name="圖片 13" descr="CTC mode">
            <a:extLst>
              <a:ext uri="{FF2B5EF4-FFF2-40B4-BE49-F238E27FC236}">
                <a16:creationId xmlns:a16="http://schemas.microsoft.com/office/drawing/2014/main" id="{ACB0A71C-18A7-FB4C-BEAE-FA47FFA7E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966322" cy="26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ECC4B3-1F40-3047-B125-5D10DA3F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997076"/>
            <a:ext cx="2900999" cy="7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5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AEE79-896C-E445-B2F7-FE1AEB73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Timer/Counter Timing Diagrams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F926FF-CC41-E145-A664-D4401578C8E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9"/>
            <a:ext cx="6840000" cy="25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567A8E-5BE6-8A48-97CC-032E05BAD9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069" y="3860769"/>
            <a:ext cx="68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68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DEBAB-5283-A348-98A1-D3739713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Timer/Counter Timing Diagrams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81B01F-A870-E847-B906-BA9B8EED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52F84D-BFF9-3E42-BEE8-FAFBBA35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268760"/>
            <a:ext cx="6840000" cy="2743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477BC5-221B-E447-B6FB-E28207F8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00" y="4137739"/>
            <a:ext cx="6840000" cy="27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CB8F1D87-4A1A-4396-B48A-6835EF52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987425"/>
            <a:ext cx="8221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TW" altLang="en-US" sz="3200"/>
              <a:t>網路上一些作品</a:t>
            </a:r>
            <a:r>
              <a:rPr lang="en-US" altLang="zh-TW" sz="3200"/>
              <a:t>(1/3)</a:t>
            </a:r>
          </a:p>
        </p:txBody>
      </p:sp>
      <p:pic>
        <p:nvPicPr>
          <p:cNvPr id="14339" name="Picture 3" descr="未標題-4">
            <a:extLst>
              <a:ext uri="{FF2B5EF4-FFF2-40B4-BE49-F238E27FC236}">
                <a16:creationId xmlns:a16="http://schemas.microsoft.com/office/drawing/2014/main" id="{E1D31869-9DAC-4ECB-BF4B-DDEE2F3E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050" y="4181475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未標題-5">
            <a:extLst>
              <a:ext uri="{FF2B5EF4-FFF2-40B4-BE49-F238E27FC236}">
                <a16:creationId xmlns:a16="http://schemas.microsoft.com/office/drawing/2014/main" id="{98598A80-412B-404A-9B51-4A37DBDA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300" y="4213225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 descr="未標題-3">
            <a:extLst>
              <a:ext uri="{FF2B5EF4-FFF2-40B4-BE49-F238E27FC236}">
                <a16:creationId xmlns:a16="http://schemas.microsoft.com/office/drawing/2014/main" id="{2EB2BADB-2DB6-49A6-BA17-FCB87F29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050" y="1608138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7" descr="未標題-3">
            <a:extLst>
              <a:ext uri="{FF2B5EF4-FFF2-40B4-BE49-F238E27FC236}">
                <a16:creationId xmlns:a16="http://schemas.microsoft.com/office/drawing/2014/main" id="{F316D695-570C-4C84-84A6-30024268335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3" y="1614488"/>
            <a:ext cx="31019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CD297-58A7-8D47-A67F-35096F5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TCCR0A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D9E021-8315-F84C-80AF-95B284B6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8210872" cy="4857403"/>
          </a:xfrm>
        </p:spPr>
        <p:txBody>
          <a:bodyPr/>
          <a:lstStyle/>
          <a:p>
            <a:r>
              <a:rPr lang="en-US" altLang="zh-TW" dirty="0"/>
              <a:t>To choose the fast </a:t>
            </a:r>
            <a:r>
              <a:rPr lang="en-US" altLang="zh-TW" dirty="0" err="1"/>
              <a:t>pwm</a:t>
            </a:r>
            <a:r>
              <a:rPr lang="en-US" altLang="zh-TW" dirty="0"/>
              <a:t> mode in the TCCR0A we must make the WGM01 and WGM00 bits equals 1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F6902D-A422-844A-80F3-53A1A94D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3"/>
          <a:stretch/>
        </p:blipFill>
        <p:spPr>
          <a:xfrm>
            <a:off x="1511660" y="3657760"/>
            <a:ext cx="6120680" cy="32168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6D021-A76F-284E-8134-546B6C0E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61" y="2361616"/>
            <a:ext cx="7809678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6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2FE1E5-54E2-DE4D-B836-88C7A8C7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TCCR0A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8AB1C-F9D6-D244-979E-C6DB3620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TCCR0A=B10100011; </a:t>
            </a:r>
            <a:r>
              <a:rPr lang="en-US" altLang="zh-TW" dirty="0"/>
              <a:t>this means that the WGM00 and WGM01 from the TCCR0A register are 1 which means that the pins 5 and 6 are in the</a:t>
            </a:r>
            <a:r>
              <a:rPr lang="en-US" altLang="zh-TW" b="1" dirty="0"/>
              <a:t> fast </a:t>
            </a:r>
            <a:r>
              <a:rPr lang="en-US" altLang="zh-TW" b="1" dirty="0" err="1"/>
              <a:t>pwm</a:t>
            </a:r>
            <a:r>
              <a:rPr lang="en-US" altLang="zh-TW" b="1" dirty="0"/>
              <a:t> mode</a:t>
            </a:r>
            <a:r>
              <a:rPr lang="en-US" altLang="zh-TW" dirty="0"/>
              <a:t>.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8A863D-8419-634D-A388-90C9DD28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418609"/>
            <a:ext cx="5448300" cy="157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C362E1-0994-F742-9816-FAE375A95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38" y="5135563"/>
            <a:ext cx="5461000" cy="1447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D128D0-7663-894A-A53C-C97245B20FAD}"/>
              </a:ext>
            </a:extLst>
          </p:cNvPr>
          <p:cNvSpPr/>
          <p:nvPr/>
        </p:nvSpPr>
        <p:spPr>
          <a:xfrm>
            <a:off x="828879" y="4163440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pin 5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460D9F-7492-1945-A046-45D24017B34E}"/>
              </a:ext>
            </a:extLst>
          </p:cNvPr>
          <p:cNvSpPr/>
          <p:nvPr/>
        </p:nvSpPr>
        <p:spPr>
          <a:xfrm>
            <a:off x="846139" y="5628630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pin 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29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2AC6A-ADC0-CB43-9062-073AD0F3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TCCR0B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30FDF2-3373-8F40-8067-D476FEAD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34" y="1459656"/>
            <a:ext cx="7798466" cy="13681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EF269D-3F01-014E-B7AE-8C996CD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55" y="2852936"/>
            <a:ext cx="793083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43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0CE50-3188-7A40-91B9-DB70CB75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TCNT0 &amp; OCR0A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2781B-E8D1-284E-9C60-BA2DE062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9" y="1844824"/>
            <a:ext cx="7952883" cy="20162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8E93E4-3C7F-6741-B9C4-1DEE0DF6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20" y="4142864"/>
            <a:ext cx="7827798" cy="18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7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6C814-6647-9B4A-9D8D-BE927299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OCR0B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9AF61-18C0-8B4E-BD0B-0AF059C8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09C14-7533-EA43-938D-E520F467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1318"/>
            <a:ext cx="8063759" cy="18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6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262F6-5409-844D-A003-B051B9C1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C97816-BBC8-314A-94C7-54CF3740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0" lvl="1" indent="-498475">
              <a:buNone/>
            </a:pPr>
            <a:r>
              <a:rPr lang="en-US" altLang="zh-TW" sz="2000" dirty="0"/>
              <a:t>void setup() {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(5,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(6,OUTPUT);</a:t>
            </a:r>
            <a:br>
              <a:rPr lang="en-US" altLang="zh-TW" sz="2000" dirty="0"/>
            </a:br>
            <a:r>
              <a:rPr lang="en-US" altLang="zh-TW" sz="2000" dirty="0"/>
              <a:t>TCCR0A=0;//reset the register</a:t>
            </a:r>
            <a:br>
              <a:rPr lang="en-US" altLang="zh-TW" sz="2000" dirty="0"/>
            </a:br>
            <a:r>
              <a:rPr lang="en-US" altLang="zh-TW" sz="2000" dirty="0"/>
              <a:t>TCCR0B=0;//reset the register</a:t>
            </a:r>
            <a:br>
              <a:rPr lang="en-US" altLang="zh-TW" sz="2000" dirty="0"/>
            </a:br>
            <a:r>
              <a:rPr lang="en-US" altLang="zh-TW" sz="2000" dirty="0"/>
              <a:t>TCCR0A=0b10100011;// fast </a:t>
            </a:r>
            <a:r>
              <a:rPr lang="en-US" altLang="zh-TW" sz="2000" dirty="0" err="1"/>
              <a:t>pwm</a:t>
            </a:r>
            <a:r>
              <a:rPr lang="en-US" altLang="zh-TW" sz="2000" dirty="0"/>
              <a:t> mode</a:t>
            </a:r>
            <a:br>
              <a:rPr lang="en-US" altLang="zh-TW" sz="2000" dirty="0"/>
            </a:br>
            <a:r>
              <a:rPr lang="en-US" altLang="zh-TW" sz="2000" dirty="0"/>
              <a:t>TCCR0B=0b00000011;//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64</a:t>
            </a:r>
            <a:br>
              <a:rPr lang="en-US" altLang="zh-TW" sz="2000" dirty="0"/>
            </a:br>
            <a:r>
              <a:rPr lang="en-US" altLang="zh-TW" sz="2000" dirty="0"/>
              <a:t>OCR0A=50;//duty cycle for pin 6</a:t>
            </a:r>
            <a:br>
              <a:rPr lang="en-US" altLang="zh-TW" sz="2000" dirty="0"/>
            </a:br>
            <a:r>
              <a:rPr lang="en-US" altLang="zh-TW" sz="2000" dirty="0"/>
              <a:t>OCR0B=50;//duty cycle for pin 5</a:t>
            </a:r>
          </a:p>
          <a:p>
            <a:pPr marL="508000" lvl="1" indent="-498475">
              <a:buNone/>
            </a:pPr>
            <a:r>
              <a:rPr lang="en-US" altLang="zh-TW" sz="2000" dirty="0"/>
              <a:t>}</a:t>
            </a:r>
          </a:p>
          <a:p>
            <a:pPr marL="508000" lvl="1" indent="-498475">
              <a:buNone/>
            </a:pPr>
            <a:r>
              <a:rPr lang="en-US" altLang="zh-TW" sz="2000" dirty="0"/>
              <a:t>void loop() {</a:t>
            </a:r>
            <a:br>
              <a:rPr lang="en-US" altLang="zh-TW" sz="2000" dirty="0"/>
            </a:br>
            <a:r>
              <a:rPr lang="en-US" altLang="zh-TW" sz="2000" dirty="0"/>
              <a:t>// put your main code here, to run repeatedly</a:t>
            </a:r>
          </a:p>
          <a:p>
            <a:pPr marL="508000" lvl="1" indent="-498475">
              <a:buNone/>
            </a:pPr>
            <a:r>
              <a:rPr lang="en-US" altLang="zh-TW" sz="2000" dirty="0"/>
              <a:t>}</a:t>
            </a:r>
            <a:r>
              <a:rPr lang="zh-TW" altLang="zh-TW" sz="2000" dirty="0"/>
              <a:t> 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42434-7748-7B45-A156-3CEE47C0E680}"/>
              </a:ext>
            </a:extLst>
          </p:cNvPr>
          <p:cNvSpPr/>
          <p:nvPr/>
        </p:nvSpPr>
        <p:spPr>
          <a:xfrm>
            <a:off x="5364088" y="3439391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we will have a 976 Hz </a:t>
            </a:r>
            <a:r>
              <a:rPr lang="en-US" altLang="zh-TW" sz="1800" kern="0" dirty="0" err="1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pwm</a:t>
            </a:r>
            <a:r>
              <a:rPr lang="en-US" altLang="zh-TW" sz="1800" kern="0" dirty="0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 signal</a:t>
            </a:r>
            <a:r>
              <a:rPr lang="zh-TW" altLang="zh-TW" sz="1800" dirty="0">
                <a:solidFill>
                  <a:srgbClr val="FF0000"/>
                </a:solidFill>
              </a:rPr>
              <a:t> 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CEB97D-E4AC-C443-82AD-A828FD928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064" y="2648474"/>
            <a:ext cx="2195736" cy="66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BF8EAD-4D24-9D47-9748-8A88917A5C43}"/>
              </a:ext>
            </a:extLst>
          </p:cNvPr>
          <p:cNvSpPr/>
          <p:nvPr/>
        </p:nvSpPr>
        <p:spPr>
          <a:xfrm>
            <a:off x="5292468" y="3990109"/>
            <a:ext cx="3886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solidFill>
                  <a:srgbClr val="FF0000"/>
                </a:solidFill>
                <a:latin typeface="Roboto"/>
              </a:rPr>
              <a:t>20% duty cycle(ON) and 80%(OFF) </a:t>
            </a:r>
            <a:endParaRPr lang="zh-TW" altLang="en-US" sz="1800" kern="0" dirty="0">
              <a:solidFill>
                <a:srgbClr val="FF0000"/>
              </a:solidFill>
              <a:latin typeface="Roboto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E44DDF03-3382-BD48-AE57-7E983812609B}"/>
              </a:ext>
            </a:extLst>
          </p:cNvPr>
          <p:cNvCxnSpPr/>
          <p:nvPr/>
        </p:nvCxnSpPr>
        <p:spPr bwMode="auto">
          <a:xfrm>
            <a:off x="5076056" y="3624057"/>
            <a:ext cx="28803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4358A60-A372-644C-A8BA-DDF35D182567}"/>
              </a:ext>
            </a:extLst>
          </p:cNvPr>
          <p:cNvCxnSpPr>
            <a:cxnSpLocks/>
          </p:cNvCxnSpPr>
          <p:nvPr/>
        </p:nvCxnSpPr>
        <p:spPr bwMode="auto">
          <a:xfrm>
            <a:off x="4788024" y="4174775"/>
            <a:ext cx="5044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25" name="圖片 8" descr="fast pwm noninverting mode">
            <a:extLst>
              <a:ext uri="{FF2B5EF4-FFF2-40B4-BE49-F238E27FC236}">
                <a16:creationId xmlns:a16="http://schemas.microsoft.com/office/drawing/2014/main" id="{96CD263D-42B7-B848-BCA5-C935B82A0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2"/>
          <a:stretch/>
        </p:blipFill>
        <p:spPr bwMode="auto">
          <a:xfrm>
            <a:off x="1466974" y="5715275"/>
            <a:ext cx="6642100" cy="9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47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262F6-5409-844D-A003-B051B9C1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C97816-BBC8-314A-94C7-54CF3740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0" lvl="1" indent="-498475">
              <a:buNone/>
            </a:pPr>
            <a:r>
              <a:rPr lang="en-US" altLang="zh-TW" sz="2000" dirty="0"/>
              <a:t>void setup() {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(5,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(6,OUTPUT);</a:t>
            </a:r>
            <a:br>
              <a:rPr lang="en-US" altLang="zh-TW" sz="2000" dirty="0"/>
            </a:br>
            <a:r>
              <a:rPr lang="en-US" altLang="zh-TW" sz="2000" dirty="0"/>
              <a:t>TCCR0A=0;//reset the register</a:t>
            </a:r>
            <a:br>
              <a:rPr lang="en-US" altLang="zh-TW" sz="2000" dirty="0"/>
            </a:br>
            <a:r>
              <a:rPr lang="en-US" altLang="zh-TW" sz="2000" dirty="0"/>
              <a:t>TCCR0B=0;//reset </a:t>
            </a:r>
            <a:r>
              <a:rPr lang="en-US" altLang="zh-TW" sz="2000" dirty="0" err="1"/>
              <a:t>tthe</a:t>
            </a:r>
            <a:r>
              <a:rPr lang="en-US" altLang="zh-TW" sz="2000" dirty="0"/>
              <a:t> register</a:t>
            </a:r>
            <a:br>
              <a:rPr lang="en-US" altLang="zh-TW" sz="2000" dirty="0"/>
            </a:br>
            <a:r>
              <a:rPr lang="en-US" altLang="zh-TW" sz="2000" dirty="0"/>
              <a:t>TCCR0A=0b</a:t>
            </a:r>
            <a:r>
              <a:rPr lang="en-US" altLang="zh-TW" sz="2000" dirty="0">
                <a:solidFill>
                  <a:srgbClr val="FF0000"/>
                </a:solidFill>
              </a:rPr>
              <a:t>1111</a:t>
            </a:r>
            <a:r>
              <a:rPr lang="en-US" altLang="zh-TW" sz="2000" dirty="0"/>
              <a:t>0011;// fast </a:t>
            </a:r>
            <a:r>
              <a:rPr lang="en-US" altLang="zh-TW" sz="2000" dirty="0" err="1"/>
              <a:t>pwm</a:t>
            </a:r>
            <a:r>
              <a:rPr lang="en-US" altLang="zh-TW" sz="2000" dirty="0"/>
              <a:t> mode</a:t>
            </a:r>
            <a:br>
              <a:rPr lang="en-US" altLang="zh-TW" sz="2000" dirty="0"/>
            </a:br>
            <a:r>
              <a:rPr lang="en-US" altLang="zh-TW" sz="2000" dirty="0"/>
              <a:t>TCCR0B=0b00000011;//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64</a:t>
            </a:r>
            <a:br>
              <a:rPr lang="en-US" altLang="zh-TW" sz="2000" dirty="0"/>
            </a:br>
            <a:r>
              <a:rPr lang="en-US" altLang="zh-TW" sz="2000" dirty="0"/>
              <a:t>OCR0A=50;//duty cycle for pin 6</a:t>
            </a:r>
            <a:br>
              <a:rPr lang="en-US" altLang="zh-TW" sz="2000" dirty="0"/>
            </a:br>
            <a:r>
              <a:rPr lang="en-US" altLang="zh-TW" sz="2000" dirty="0"/>
              <a:t>OCR0B=50;//duty cycle for pin 5</a:t>
            </a:r>
          </a:p>
          <a:p>
            <a:pPr marL="508000" lvl="1" indent="-498475">
              <a:buNone/>
            </a:pPr>
            <a:r>
              <a:rPr lang="en-US" altLang="zh-TW" sz="2000" dirty="0"/>
              <a:t>}</a:t>
            </a:r>
          </a:p>
          <a:p>
            <a:pPr marL="508000" lvl="1" indent="-498475">
              <a:buNone/>
            </a:pPr>
            <a:r>
              <a:rPr lang="en-US" altLang="zh-TW" sz="2000" dirty="0"/>
              <a:t>void loop() {</a:t>
            </a:r>
            <a:br>
              <a:rPr lang="en-US" altLang="zh-TW" sz="2000" dirty="0"/>
            </a:br>
            <a:r>
              <a:rPr lang="en-US" altLang="zh-TW" sz="2000" dirty="0"/>
              <a:t>// put your main code here, to run repeatedly</a:t>
            </a:r>
          </a:p>
          <a:p>
            <a:pPr marL="508000" lvl="1" indent="-498475">
              <a:buNone/>
            </a:pPr>
            <a:r>
              <a:rPr lang="en-US" altLang="zh-TW" sz="2000" dirty="0"/>
              <a:t>}</a:t>
            </a:r>
            <a:r>
              <a:rPr lang="zh-TW" altLang="zh-TW" sz="2000" dirty="0"/>
              <a:t> 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42434-7748-7B45-A156-3CEE47C0E680}"/>
              </a:ext>
            </a:extLst>
          </p:cNvPr>
          <p:cNvSpPr/>
          <p:nvPr/>
        </p:nvSpPr>
        <p:spPr>
          <a:xfrm>
            <a:off x="5364088" y="3439391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we will have a 976 Hz </a:t>
            </a:r>
            <a:r>
              <a:rPr lang="en-US" altLang="zh-TW" sz="1800" kern="0" dirty="0" err="1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pwm</a:t>
            </a:r>
            <a:r>
              <a:rPr lang="en-US" altLang="zh-TW" sz="1800" kern="0" dirty="0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 signal</a:t>
            </a:r>
            <a:r>
              <a:rPr lang="zh-TW" altLang="zh-TW" sz="1800" dirty="0">
                <a:solidFill>
                  <a:srgbClr val="FF0000"/>
                </a:solidFill>
              </a:rPr>
              <a:t> 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CEB97D-E4AC-C443-82AD-A828FD928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064" y="2648474"/>
            <a:ext cx="2195736" cy="66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BF8EAD-4D24-9D47-9748-8A88917A5C43}"/>
              </a:ext>
            </a:extLst>
          </p:cNvPr>
          <p:cNvSpPr/>
          <p:nvPr/>
        </p:nvSpPr>
        <p:spPr>
          <a:xfrm>
            <a:off x="5292468" y="3990109"/>
            <a:ext cx="3886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solidFill>
                  <a:srgbClr val="FF0000"/>
                </a:solidFill>
                <a:latin typeface="Roboto"/>
              </a:rPr>
              <a:t>20% duty cycle(ON) and 80%(OFF) </a:t>
            </a:r>
            <a:endParaRPr lang="zh-TW" altLang="en-US" sz="1800" kern="0" dirty="0">
              <a:solidFill>
                <a:srgbClr val="FF0000"/>
              </a:solidFill>
              <a:latin typeface="Roboto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E44DDF03-3382-BD48-AE57-7E983812609B}"/>
              </a:ext>
            </a:extLst>
          </p:cNvPr>
          <p:cNvCxnSpPr/>
          <p:nvPr/>
        </p:nvCxnSpPr>
        <p:spPr bwMode="auto">
          <a:xfrm>
            <a:off x="5076056" y="3624057"/>
            <a:ext cx="28803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4358A60-A372-644C-A8BA-DDF35D182567}"/>
              </a:ext>
            </a:extLst>
          </p:cNvPr>
          <p:cNvCxnSpPr>
            <a:cxnSpLocks/>
          </p:cNvCxnSpPr>
          <p:nvPr/>
        </p:nvCxnSpPr>
        <p:spPr bwMode="auto">
          <a:xfrm>
            <a:off x="4788024" y="4174775"/>
            <a:ext cx="5044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49" name="圖片 7" descr="fast pwm inverting mode">
            <a:extLst>
              <a:ext uri="{FF2B5EF4-FFF2-40B4-BE49-F238E27FC236}">
                <a16:creationId xmlns:a16="http://schemas.microsoft.com/office/drawing/2014/main" id="{6B7956B5-644A-244F-B167-CFB5C56F8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27"/>
          <a:stretch/>
        </p:blipFill>
        <p:spPr bwMode="auto">
          <a:xfrm>
            <a:off x="1327150" y="5786076"/>
            <a:ext cx="6642100" cy="9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70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5773F-C595-0542-B493-9DCF5BDD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D2BEFF-C53C-924D-8BED-539A10355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0" lvl="1" indent="-496888">
              <a:buNone/>
            </a:pPr>
            <a:r>
              <a:rPr lang="en-US" altLang="zh-TW" sz="2000" dirty="0"/>
              <a:t>void setup() {</a:t>
            </a:r>
          </a:p>
          <a:p>
            <a:pPr marL="508000" lvl="1" indent="-496888">
              <a:buNone/>
            </a:pPr>
            <a:r>
              <a:rPr lang="en-US" altLang="zh-TW" sz="2000" dirty="0"/>
              <a:t>	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(5,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(6,OUTPUT);</a:t>
            </a:r>
            <a:br>
              <a:rPr lang="en-US" altLang="zh-TW" sz="2000" dirty="0"/>
            </a:br>
            <a:r>
              <a:rPr lang="en-US" altLang="zh-TW" sz="2000" dirty="0"/>
              <a:t>TCCR0A=0;//reset the register</a:t>
            </a:r>
            <a:br>
              <a:rPr lang="en-US" altLang="zh-TW" sz="2000" dirty="0"/>
            </a:br>
            <a:r>
              <a:rPr lang="en-US" altLang="zh-TW" sz="2000" dirty="0"/>
              <a:t>TCCR0B=0;//reset </a:t>
            </a:r>
            <a:r>
              <a:rPr lang="en-US" altLang="zh-TW" sz="2000" dirty="0" err="1"/>
              <a:t>tthe</a:t>
            </a:r>
            <a:r>
              <a:rPr lang="en-US" altLang="zh-TW" sz="2000" dirty="0"/>
              <a:t> register</a:t>
            </a:r>
            <a:br>
              <a:rPr lang="en-US" altLang="zh-TW" sz="2000" dirty="0"/>
            </a:br>
            <a:r>
              <a:rPr lang="en-US" altLang="zh-TW" sz="2000" dirty="0"/>
              <a:t>TCCR0A=0b01010011;// fast </a:t>
            </a:r>
            <a:r>
              <a:rPr lang="en-US" altLang="zh-TW" sz="2000" dirty="0" err="1"/>
              <a:t>pwm</a:t>
            </a:r>
            <a:r>
              <a:rPr lang="en-US" altLang="zh-TW" sz="2000" dirty="0"/>
              <a:t> mode</a:t>
            </a:r>
            <a:br>
              <a:rPr lang="en-US" altLang="zh-TW" sz="2000" dirty="0"/>
            </a:br>
            <a:r>
              <a:rPr lang="en-US" altLang="zh-TW" sz="2000" dirty="0"/>
              <a:t>TCCR0B=0b0000</a:t>
            </a:r>
            <a:r>
              <a:rPr lang="en-US" altLang="zh-TW" sz="2000" dirty="0">
                <a:solidFill>
                  <a:srgbClr val="FF0000"/>
                </a:solidFill>
              </a:rPr>
              <a:t>1001</a:t>
            </a:r>
            <a:r>
              <a:rPr lang="en-US" altLang="zh-TW" sz="2000" dirty="0"/>
              <a:t>;// </a:t>
            </a:r>
            <a:r>
              <a:rPr lang="en-US" altLang="zh-TW" sz="2000" dirty="0">
                <a:solidFill>
                  <a:srgbClr val="FF0000"/>
                </a:solidFill>
              </a:rPr>
              <a:t>no </a:t>
            </a:r>
            <a:r>
              <a:rPr lang="en-US" altLang="zh-TW" sz="2000" dirty="0" err="1">
                <a:solidFill>
                  <a:srgbClr val="FF0000"/>
                </a:solidFill>
              </a:rPr>
              <a:t>prescaler</a:t>
            </a:r>
            <a:r>
              <a:rPr lang="en-US" altLang="zh-TW" sz="2000" dirty="0">
                <a:solidFill>
                  <a:srgbClr val="FF0000"/>
                </a:solidFill>
              </a:rPr>
              <a:t> and WGM02 is 1</a:t>
            </a:r>
            <a:br>
              <a:rPr lang="en-US" altLang="zh-TW" sz="2000" dirty="0"/>
            </a:br>
            <a:r>
              <a:rPr lang="en-US" altLang="zh-TW" sz="2000" dirty="0"/>
              <a:t>OCR0A=0;//control value</a:t>
            </a:r>
          </a:p>
          <a:p>
            <a:pPr marL="508000" lvl="1" indent="-496888">
              <a:buNone/>
            </a:pPr>
            <a:r>
              <a:rPr lang="en-US" altLang="zh-TW" sz="2000" dirty="0"/>
              <a:t>}</a:t>
            </a:r>
          </a:p>
          <a:p>
            <a:pPr marL="508000" lvl="1" indent="-496888">
              <a:buNone/>
            </a:pPr>
            <a:r>
              <a:rPr lang="en-US" altLang="zh-TW" sz="2000" dirty="0"/>
              <a:t>void loop() {</a:t>
            </a:r>
            <a:br>
              <a:rPr lang="en-US" altLang="zh-TW" sz="2000" dirty="0"/>
            </a:br>
            <a:r>
              <a:rPr lang="en-US" altLang="zh-TW" sz="2000" dirty="0"/>
              <a:t>// put your main code here, to run repeatedly</a:t>
            </a:r>
          </a:p>
          <a:p>
            <a:pPr marL="508000" lvl="1" indent="-496888">
              <a:buNone/>
            </a:pPr>
            <a:r>
              <a:rPr lang="en-US" altLang="zh-TW" sz="2000" dirty="0"/>
              <a:t>}</a:t>
            </a:r>
            <a:endParaRPr lang="zh-TW" altLang="zh-TW" sz="2000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83561C-DB8D-F647-BA38-2BC1FB467406}"/>
              </a:ext>
            </a:extLst>
          </p:cNvPr>
          <p:cNvSpPr/>
          <p:nvPr/>
        </p:nvSpPr>
        <p:spPr>
          <a:xfrm>
            <a:off x="4648200" y="1600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kern="0" dirty="0">
                <a:solidFill>
                  <a:srgbClr val="FF0000"/>
                </a:solidFill>
                <a:latin typeface="Roboto"/>
                <a:cs typeface="新細明體" panose="02020500000000000000" pitchFamily="18" charset="-120"/>
              </a:rPr>
              <a:t>8Mhz 50%(fixed) duty cycle signal</a:t>
            </a:r>
            <a:r>
              <a:rPr lang="zh-TW" altLang="zh-TW" sz="2000" dirty="0">
                <a:solidFill>
                  <a:srgbClr val="FF0000"/>
                </a:solidFill>
              </a:rPr>
              <a:t> 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EE171C-4ACE-D24C-9834-B76ED407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01" y="2033462"/>
            <a:ext cx="2900999" cy="719956"/>
          </a:xfrm>
          <a:prstGeom prst="rect">
            <a:avLst/>
          </a:prstGeom>
        </p:spPr>
      </p:pic>
      <p:pic>
        <p:nvPicPr>
          <p:cNvPr id="3073" name="圖片 6" descr="8 Mhz fast pwm signal">
            <a:extLst>
              <a:ext uri="{FF2B5EF4-FFF2-40B4-BE49-F238E27FC236}">
                <a16:creationId xmlns:a16="http://schemas.microsoft.com/office/drawing/2014/main" id="{058CB463-4949-224B-B923-42653B3F2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77"/>
          <a:stretch/>
        </p:blipFill>
        <p:spPr bwMode="auto">
          <a:xfrm>
            <a:off x="1250950" y="5805264"/>
            <a:ext cx="6642100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6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A4421A-7F76-7B40-8D4C-6318B61A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C6485C-834D-8748-B8E8-EC6DBBB8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if you want a </a:t>
            </a:r>
            <a:r>
              <a:rPr lang="en-US" altLang="zh-TW" sz="2000" b="1" dirty="0"/>
              <a:t>25kHz</a:t>
            </a:r>
            <a:r>
              <a:rPr lang="en-US" altLang="zh-TW" sz="2000" dirty="0"/>
              <a:t> (but is at 50% duty cycle) you must choose a OCR0A=39 and a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=8, because if we don’t use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the OCR0A from the formula give us OCR0A=319, and because timer 0 has 8bits the OCR0A &lt;= 255.</a:t>
            </a:r>
            <a:r>
              <a:rPr lang="zh-TW" altLang="zh-TW" sz="2000" dirty="0"/>
              <a:t> </a:t>
            </a:r>
            <a:endParaRPr lang="en-US" altLang="zh-TW" sz="2000" dirty="0"/>
          </a:p>
          <a:p>
            <a:pPr marL="446088" indent="-446088">
              <a:buNone/>
            </a:pPr>
            <a:r>
              <a:rPr lang="en-US" altLang="zh-TW" sz="2000" dirty="0"/>
              <a:t>void setup() {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(5,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(6,OUTPUT);</a:t>
            </a:r>
            <a:br>
              <a:rPr lang="en-US" altLang="zh-TW" sz="2000" dirty="0"/>
            </a:br>
            <a:r>
              <a:rPr lang="en-US" altLang="zh-TW" sz="2000" dirty="0"/>
              <a:t>TCCR0A=0;//reset the register</a:t>
            </a:r>
            <a:br>
              <a:rPr lang="en-US" altLang="zh-TW" sz="2000" dirty="0"/>
            </a:br>
            <a:r>
              <a:rPr lang="en-US" altLang="zh-TW" sz="2000" dirty="0"/>
              <a:t>TCCR0B=0;//reset </a:t>
            </a:r>
            <a:r>
              <a:rPr lang="en-US" altLang="zh-TW" sz="2000" dirty="0" err="1"/>
              <a:t>tthe</a:t>
            </a:r>
            <a:r>
              <a:rPr lang="en-US" altLang="zh-TW" sz="2000" dirty="0"/>
              <a:t> register</a:t>
            </a:r>
            <a:br>
              <a:rPr lang="en-US" altLang="zh-TW" sz="2000" dirty="0"/>
            </a:br>
            <a:r>
              <a:rPr lang="en-US" altLang="zh-TW" sz="2000" dirty="0"/>
              <a:t>TCCR0A=0b01010011;// fast </a:t>
            </a:r>
            <a:r>
              <a:rPr lang="en-US" altLang="zh-TW" sz="2000" dirty="0" err="1"/>
              <a:t>pwm</a:t>
            </a:r>
            <a:r>
              <a:rPr lang="en-US" altLang="zh-TW" sz="2000" dirty="0"/>
              <a:t> mode</a:t>
            </a:r>
            <a:br>
              <a:rPr lang="en-US" altLang="zh-TW" sz="2000" dirty="0"/>
            </a:br>
            <a:r>
              <a:rPr lang="en-US" altLang="zh-TW" sz="2000" dirty="0"/>
              <a:t>TCCR0B=0b0000</a:t>
            </a:r>
            <a:r>
              <a:rPr lang="en-US" altLang="zh-TW" sz="2000" dirty="0">
                <a:solidFill>
                  <a:srgbClr val="FF0000"/>
                </a:solidFill>
              </a:rPr>
              <a:t>1010</a:t>
            </a:r>
            <a:r>
              <a:rPr lang="en-US" altLang="zh-TW" sz="2000" dirty="0"/>
              <a:t>;//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8 and WGM02 is 1</a:t>
            </a:r>
            <a:br>
              <a:rPr lang="en-US" altLang="zh-TW" sz="2000" dirty="0"/>
            </a:br>
            <a:r>
              <a:rPr lang="en-US" altLang="zh-TW" sz="2000" dirty="0"/>
              <a:t>OCR0A=</a:t>
            </a:r>
            <a:r>
              <a:rPr lang="en-US" altLang="zh-TW" sz="2000" dirty="0">
                <a:solidFill>
                  <a:srgbClr val="FF0000"/>
                </a:solidFill>
              </a:rPr>
              <a:t>39</a:t>
            </a:r>
            <a:r>
              <a:rPr lang="en-US" altLang="zh-TW" sz="2000" dirty="0"/>
              <a:t>;//control value</a:t>
            </a:r>
          </a:p>
          <a:p>
            <a:pPr marL="446088" indent="-446088">
              <a:buNone/>
            </a:pPr>
            <a:r>
              <a:rPr lang="en-US" altLang="zh-TW" sz="2000" dirty="0"/>
              <a:t>}</a:t>
            </a:r>
          </a:p>
        </p:txBody>
      </p:sp>
      <p:pic>
        <p:nvPicPr>
          <p:cNvPr id="4097" name="圖片 4" descr="25kHz fast pwm">
            <a:extLst>
              <a:ext uri="{FF2B5EF4-FFF2-40B4-BE49-F238E27FC236}">
                <a16:creationId xmlns:a16="http://schemas.microsoft.com/office/drawing/2014/main" id="{B98D6077-3269-7D4F-9DC7-A8A8F2C45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3" b="63895"/>
          <a:stretch>
            <a:fillRect/>
          </a:stretch>
        </p:blipFill>
        <p:spPr bwMode="auto">
          <a:xfrm>
            <a:off x="1403350" y="5858371"/>
            <a:ext cx="6489700" cy="9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427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49E3C-F3EA-5A49-8850-29604F8B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Timer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FD0629-4D16-0440-B50D-F21F6142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main difference between </a:t>
            </a:r>
            <a:r>
              <a:rPr lang="en-US" altLang="zh-TW" b="1" dirty="0"/>
              <a:t>Timer 1</a:t>
            </a:r>
            <a:r>
              <a:rPr lang="en-US" altLang="zh-TW" dirty="0"/>
              <a:t> and </a:t>
            </a:r>
            <a:r>
              <a:rPr lang="en-US" altLang="zh-TW" b="1" dirty="0"/>
              <a:t>Timer 0</a:t>
            </a:r>
            <a:r>
              <a:rPr lang="en-US" altLang="zh-TW" dirty="0"/>
              <a:t> or </a:t>
            </a:r>
            <a:r>
              <a:rPr lang="en-US" altLang="zh-TW" b="1" dirty="0"/>
              <a:t>Timer 2</a:t>
            </a:r>
            <a:r>
              <a:rPr lang="en-US" altLang="zh-TW" dirty="0"/>
              <a:t> is that it is a </a:t>
            </a:r>
            <a:r>
              <a:rPr lang="en-US" altLang="zh-TW" b="1" dirty="0"/>
              <a:t>16 bits</a:t>
            </a:r>
            <a:r>
              <a:rPr lang="en-US" altLang="zh-TW" dirty="0"/>
              <a:t> timer (instead </a:t>
            </a:r>
            <a:r>
              <a:rPr lang="en-US" altLang="zh-TW" b="1" dirty="0"/>
              <a:t>8 bits</a:t>
            </a:r>
            <a:r>
              <a:rPr lang="en-US" altLang="zh-TW" dirty="0"/>
              <a:t> the others) so Timer 1 can count up to </a:t>
            </a:r>
            <a:r>
              <a:rPr lang="en-US" altLang="zh-TW" b="1" dirty="0"/>
              <a:t>65355</a:t>
            </a:r>
            <a:r>
              <a:rPr lang="en-US" altLang="zh-TW" dirty="0"/>
              <a:t> instead to </a:t>
            </a:r>
            <a:r>
              <a:rPr lang="en-US" altLang="zh-TW" b="1" dirty="0"/>
              <a:t>255</a:t>
            </a:r>
            <a:r>
              <a:rPr lang="en-US" altLang="zh-TW" dirty="0"/>
              <a:t>. This thing means that Timer 1 has a higher resolution or it can count longer</a:t>
            </a:r>
            <a:r>
              <a:rPr lang="zh-TW" altLang="zh-TW" dirty="0"/>
              <a:t> </a:t>
            </a:r>
            <a:endParaRPr lang="en-US" altLang="zh-TW" dirty="0"/>
          </a:p>
          <a:p>
            <a:r>
              <a:rPr lang="en-US" altLang="zh-TW" dirty="0"/>
              <a:t>pins 9 and 10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52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BF677089-A954-40C8-A333-B605677E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987425"/>
            <a:ext cx="8221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3200"/>
              <a:t> </a:t>
            </a:r>
            <a:r>
              <a:rPr lang="zh-TW" altLang="en-US" sz="3200"/>
              <a:t>網路上一些作品</a:t>
            </a:r>
            <a:r>
              <a:rPr lang="en-US" altLang="zh-TW" sz="3200"/>
              <a:t>(2/3)</a:t>
            </a:r>
          </a:p>
        </p:txBody>
      </p:sp>
      <p:pic>
        <p:nvPicPr>
          <p:cNvPr id="15363" name="Picture 3" descr="未標題-2a">
            <a:extLst>
              <a:ext uri="{FF2B5EF4-FFF2-40B4-BE49-F238E27FC236}">
                <a16:creationId xmlns:a16="http://schemas.microsoft.com/office/drawing/2014/main" id="{4A3A500E-6E27-41ED-B4B0-CA6C343E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725" y="4210050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5" descr="未標題-2d">
            <a:extLst>
              <a:ext uri="{FF2B5EF4-FFF2-40B4-BE49-F238E27FC236}">
                <a16:creationId xmlns:a16="http://schemas.microsoft.com/office/drawing/2014/main" id="{C584C6F0-B3A8-437D-8A53-5A1F4429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863" y="1608138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 descr="未標題-2c">
            <a:extLst>
              <a:ext uri="{FF2B5EF4-FFF2-40B4-BE49-F238E27FC236}">
                <a16:creationId xmlns:a16="http://schemas.microsoft.com/office/drawing/2014/main" id="{831D77D3-C97F-4BAB-B6B9-E1729C54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050" y="1608138"/>
            <a:ext cx="310197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7" descr="未標題-c">
            <a:extLst>
              <a:ext uri="{FF2B5EF4-FFF2-40B4-BE49-F238E27FC236}">
                <a16:creationId xmlns:a16="http://schemas.microsoft.com/office/drawing/2014/main" id="{F25662A2-42B4-4C3C-9291-6B81B28AFA0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588" y="4195763"/>
            <a:ext cx="30956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ACA1F-616D-4C45-960E-534704E3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12A56-8AB1-6C41-B0FE-937B95B9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TCCR1A</a:t>
            </a:r>
            <a:r>
              <a:rPr lang="en-US" altLang="zh-TW" dirty="0"/>
              <a:t> it has two of four bits needed to choose the mode of the PWM(fast </a:t>
            </a:r>
            <a:r>
              <a:rPr lang="en-US" altLang="zh-TW" dirty="0" err="1"/>
              <a:t>pwm</a:t>
            </a:r>
            <a:r>
              <a:rPr lang="en-US" altLang="zh-TW" dirty="0"/>
              <a:t> ,phase correct </a:t>
            </a:r>
            <a:r>
              <a:rPr lang="en-US" altLang="zh-TW" dirty="0" err="1"/>
              <a:t>pwm</a:t>
            </a:r>
            <a:r>
              <a:rPr lang="en-US" altLang="zh-TW" dirty="0"/>
              <a:t> </a:t>
            </a:r>
            <a:r>
              <a:rPr lang="en-US" altLang="zh-TW" dirty="0" err="1"/>
              <a:t>etc</a:t>
            </a:r>
            <a:r>
              <a:rPr lang="en-US" altLang="zh-TW" dirty="0"/>
              <a:t>) and the bits who manage the mode to set pins high or low</a:t>
            </a:r>
            <a:endParaRPr lang="zh-TW" altLang="zh-TW" dirty="0"/>
          </a:p>
          <a:p>
            <a:r>
              <a:rPr lang="en-US" altLang="zh-TW" b="1" dirty="0">
                <a:solidFill>
                  <a:srgbClr val="FF0000"/>
                </a:solidFill>
              </a:rPr>
              <a:t>TCCR1B</a:t>
            </a:r>
            <a:r>
              <a:rPr lang="en-US" altLang="zh-TW" dirty="0"/>
              <a:t> it has the bits needed to choose the </a:t>
            </a:r>
            <a:r>
              <a:rPr lang="en-US" altLang="zh-TW" dirty="0" err="1"/>
              <a:t>prescaler</a:t>
            </a:r>
            <a:r>
              <a:rPr lang="en-US" altLang="zh-TW" dirty="0"/>
              <a:t> and  the other two bits needed to choose the mode of PWM</a:t>
            </a:r>
            <a:endParaRPr lang="zh-TW" altLang="zh-TW" dirty="0"/>
          </a:p>
          <a:p>
            <a:r>
              <a:rPr lang="en-US" altLang="zh-TW" b="1" dirty="0">
                <a:solidFill>
                  <a:srgbClr val="FF0000"/>
                </a:solidFill>
              </a:rPr>
              <a:t>OCR1A and OCR1B</a:t>
            </a:r>
            <a:r>
              <a:rPr lang="en-US" altLang="zh-TW" dirty="0"/>
              <a:t> registers with bits for the duty cycle of the PWM signals for </a:t>
            </a:r>
            <a:r>
              <a:rPr lang="en-US" altLang="zh-TW" b="1" dirty="0"/>
              <a:t>pin 9</a:t>
            </a:r>
            <a:r>
              <a:rPr lang="en-US" altLang="zh-TW" dirty="0"/>
              <a:t>(OCR1A) and </a:t>
            </a:r>
            <a:r>
              <a:rPr lang="en-US" altLang="zh-TW" b="1" dirty="0"/>
              <a:t>pin 10</a:t>
            </a:r>
            <a:r>
              <a:rPr lang="en-US" altLang="zh-TW" dirty="0"/>
              <a:t>(OCR1B)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389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7938B-D26E-044C-94E1-0FAB00A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EDE56-ADBC-BF47-99B4-45AF4A46C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B209FC-69DE-D54E-BD3B-235E8EFF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6" y="2564904"/>
            <a:ext cx="7831707" cy="30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8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D28A1-881C-2048-999C-E487AB6B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CTC mode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0FB2FE-99A1-9947-AB4B-0360AC6A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94D5A1-16D0-BA48-8BC4-F60EEF4A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00200"/>
            <a:ext cx="6214097" cy="27166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1CF7E7-AC1A-5644-8027-9E524BD5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00" y="4316834"/>
            <a:ext cx="2786993" cy="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68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841C7-D974-224A-A316-4569F73A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Fast PWM mode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C057A-A412-C847-9D42-3233D133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6ADD5E-BC4C-794E-BE95-36182326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46" y="1484784"/>
            <a:ext cx="6262907" cy="340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78303E-7AB3-E44D-B180-2734F3D6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089530"/>
            <a:ext cx="3338272" cy="8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47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26F27-9E65-7946-A19E-48EF8DAF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Phase and Frequency correct PWM mode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6D57D-159D-FB4B-BC3C-88786B84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DBCCFC-C414-F949-B85F-EBE5C972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600200"/>
            <a:ext cx="6394450" cy="35895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733C84-0284-B849-838A-C3EF3E08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5192706"/>
            <a:ext cx="2540100" cy="6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0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14167-1899-3342-9455-53651F5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Phase correct PWM mode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511F8C-DCA3-0D44-B488-9D327573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DBA175-E4E3-6242-8EC2-F766B122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53" y="1161062"/>
            <a:ext cx="6857960" cy="43322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14B76A-F474-DA42-9F27-4A3484B9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23" y="5525245"/>
            <a:ext cx="2625154" cy="7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34345-105A-2F49-BD95-F071BC21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3587D-52F6-594F-A298-C5D483C8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mode Timer 1 </a:t>
            </a:r>
            <a:r>
              <a:rPr lang="en-US" altLang="zh-TW" b="1" dirty="0"/>
              <a:t>count</a:t>
            </a:r>
            <a:r>
              <a:rPr lang="en-US" altLang="zh-TW" dirty="0"/>
              <a:t> from a </a:t>
            </a:r>
            <a:r>
              <a:rPr lang="en-US" altLang="zh-TW" b="1" dirty="0"/>
              <a:t>BOTTOM</a:t>
            </a:r>
            <a:r>
              <a:rPr lang="en-US" altLang="zh-TW" dirty="0"/>
              <a:t> value to a </a:t>
            </a:r>
            <a:r>
              <a:rPr lang="en-US" altLang="zh-TW" b="1" dirty="0"/>
              <a:t>TOP</a:t>
            </a:r>
            <a:r>
              <a:rPr lang="en-US" altLang="zh-TW" dirty="0"/>
              <a:t>(which can be max in top of the triangle signal or set by </a:t>
            </a:r>
            <a:r>
              <a:rPr lang="en-US" altLang="zh-TW" dirty="0" err="1"/>
              <a:t>OCRnx</a:t>
            </a:r>
            <a:r>
              <a:rPr lang="en-US" altLang="zh-TW" dirty="0"/>
              <a:t>) value after that it not overflow it </a:t>
            </a:r>
            <a:r>
              <a:rPr lang="en-US" altLang="zh-TW" b="1" dirty="0"/>
              <a:t>countdown</a:t>
            </a:r>
            <a:r>
              <a:rPr lang="en-US" altLang="zh-TW" dirty="0"/>
              <a:t> from TOP value to BOTTOM value and repeat(triangle wave). </a:t>
            </a:r>
          </a:p>
          <a:p>
            <a:r>
              <a:rPr lang="en-US" altLang="zh-TW" dirty="0"/>
              <a:t>This mode has half of fast PWM mode frequency. It is preferred in </a:t>
            </a:r>
            <a:r>
              <a:rPr lang="en-US" altLang="zh-TW" b="1" dirty="0"/>
              <a:t>motors control.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70307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DFCA1-CF69-6943-AC23-D53A9771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2785AD-150E-D548-AD66-E61C0CF5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Before to choose one of these modes in TCCR1A register are four bits </a:t>
            </a:r>
            <a:r>
              <a:rPr lang="en-US" altLang="zh-TW" b="1" dirty="0"/>
              <a:t>COM1A1,COM1A0,COM1B1 and COM1B0</a:t>
            </a:r>
            <a:r>
              <a:rPr lang="en-US" altLang="zh-TW" dirty="0"/>
              <a:t> which controls the pins 9(COM1A) and 10(COM1B).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5122" name="圖片 27" descr="TCCR1A">
            <a:extLst>
              <a:ext uri="{FF2B5EF4-FFF2-40B4-BE49-F238E27FC236}">
                <a16:creationId xmlns:a16="http://schemas.microsoft.com/office/drawing/2014/main" id="{B567B54E-B05D-924D-AAF5-2DB4E31EB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"/>
          <a:stretch/>
        </p:blipFill>
        <p:spPr bwMode="auto">
          <a:xfrm>
            <a:off x="1234821" y="3464503"/>
            <a:ext cx="7200000" cy="153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圖片 26" descr="TCCR1B">
            <a:extLst>
              <a:ext uri="{FF2B5EF4-FFF2-40B4-BE49-F238E27FC236}">
                <a16:creationId xmlns:a16="http://schemas.microsoft.com/office/drawing/2014/main" id="{D0BFD643-97C9-7D47-9302-C391E1E4A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"/>
          <a:stretch/>
        </p:blipFill>
        <p:spPr bwMode="auto">
          <a:xfrm>
            <a:off x="1234821" y="5047114"/>
            <a:ext cx="7200000" cy="14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25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CFC6F-74ED-4D4F-9869-F41AC047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21ED2-9C12-3C43-9A68-E8417453D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145" name="圖片 25" descr="PWM modes timer1">
            <a:extLst>
              <a:ext uri="{FF2B5EF4-FFF2-40B4-BE49-F238E27FC236}">
                <a16:creationId xmlns:a16="http://schemas.microsoft.com/office/drawing/2014/main" id="{4C37B503-34F3-FF47-8561-D9B5FD8A4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 bwMode="auto">
          <a:xfrm>
            <a:off x="337002" y="1340768"/>
            <a:ext cx="8349798" cy="51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983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23A7A-8B05-7A4A-B3FD-66DECE5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E088C-8C7F-654D-865A-571100A3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169" name="圖片 24" descr="COM1A1 and COM1B1">
            <a:extLst>
              <a:ext uri="{FF2B5EF4-FFF2-40B4-BE49-F238E27FC236}">
                <a16:creationId xmlns:a16="http://schemas.microsoft.com/office/drawing/2014/main" id="{EB22CA23-EF88-5446-AC64-8ACAF961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9260"/>
            <a:ext cx="83318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54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>
            <a:extLst>
              <a:ext uri="{FF2B5EF4-FFF2-40B4-BE49-F238E27FC236}">
                <a16:creationId xmlns:a16="http://schemas.microsoft.com/office/drawing/2014/main" id="{E04E33A9-0A1F-404B-8B80-09E185909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987425"/>
            <a:ext cx="8221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3200"/>
              <a:t> </a:t>
            </a:r>
            <a:r>
              <a:rPr lang="zh-TW" altLang="en-US" sz="3200"/>
              <a:t>網路上一些作品</a:t>
            </a:r>
            <a:r>
              <a:rPr lang="en-US" altLang="zh-TW" sz="3200"/>
              <a:t>(3/3)</a:t>
            </a: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A09B8C8E-4B41-479C-85E7-35A08D12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1677988"/>
            <a:ext cx="754856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8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rgbClr val="FF5050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https://www.youtube.com/watch?v=eJg3yuAAawA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https://blog.arduino.cc/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6" descr="未標題-a">
            <a:extLst>
              <a:ext uri="{FF2B5EF4-FFF2-40B4-BE49-F238E27FC236}">
                <a16:creationId xmlns:a16="http://schemas.microsoft.com/office/drawing/2014/main" id="{7A71DCDD-08B8-4E1A-86D2-DB6D9DCD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063" y="3236913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8" descr="未標題-b">
            <a:extLst>
              <a:ext uri="{FF2B5EF4-FFF2-40B4-BE49-F238E27FC236}">
                <a16:creationId xmlns:a16="http://schemas.microsoft.com/office/drawing/2014/main" id="{04FF7773-97E7-443B-9279-E6257560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2175" y="32512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7BCE8-DFC1-D940-86AC-75C8A5F3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9401B-1AD1-F249-8481-2DC8CAA6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8193" name="圖片 18" descr="timer1 prescaler">
            <a:extLst>
              <a:ext uri="{FF2B5EF4-FFF2-40B4-BE49-F238E27FC236}">
                <a16:creationId xmlns:a16="http://schemas.microsoft.com/office/drawing/2014/main" id="{E66AE2A0-3E48-E54C-9C87-13C2D1C7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4" y="2420888"/>
            <a:ext cx="834919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62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75B81-D73C-A245-B92E-4441F24B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E818DC-19A2-1846-A149-A0B985006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COM1A1 and COM1B1 are 1 that means we generate a signal which frequency is given by the formula  </a:t>
            </a:r>
            <a:r>
              <a:rPr lang="en-US" altLang="zh-TW" dirty="0" err="1"/>
              <a:t>f</a:t>
            </a:r>
            <a:r>
              <a:rPr lang="en-US" altLang="zh-TW" baseline="-25000" dirty="0" err="1"/>
              <a:t>OCnx</a:t>
            </a:r>
            <a:r>
              <a:rPr lang="en-US" altLang="zh-TW" dirty="0"/>
              <a:t>=</a:t>
            </a:r>
            <a:r>
              <a:rPr lang="en-US" altLang="zh-TW" dirty="0" err="1"/>
              <a:t>f</a:t>
            </a:r>
            <a:r>
              <a:rPr lang="en-US" altLang="zh-TW" baseline="-25000" dirty="0" err="1"/>
              <a:t>clk</a:t>
            </a:r>
            <a:r>
              <a:rPr lang="en-US" altLang="zh-TW" dirty="0"/>
              <a:t>/2*N*TOP, where </a:t>
            </a:r>
            <a:r>
              <a:rPr lang="en-US" altLang="zh-TW" dirty="0" err="1"/>
              <a:t>f</a:t>
            </a:r>
            <a:r>
              <a:rPr lang="en-US" altLang="zh-TW" baseline="-25000" dirty="0" err="1"/>
              <a:t>clk</a:t>
            </a:r>
            <a:r>
              <a:rPr lang="en-US" altLang="zh-TW" dirty="0"/>
              <a:t>=16MHz, N is the </a:t>
            </a:r>
            <a:r>
              <a:rPr lang="en-US" altLang="zh-TW" dirty="0" err="1"/>
              <a:t>prescaler</a:t>
            </a:r>
            <a:r>
              <a:rPr lang="en-US" altLang="zh-TW" dirty="0"/>
              <a:t>(given by the CS12,CS11 and CS10 from the TCCR1B register-explain later) and TOP takes the value from the waveform generation mode bit description image(multiple situations).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73758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877BF-D7C0-B84F-9348-305C127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465D9-C79E-AF47-8F09-FE905936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5069160"/>
          </a:xfrm>
        </p:spPr>
        <p:txBody>
          <a:bodyPr/>
          <a:lstStyle/>
          <a:p>
            <a:pPr marL="669925" indent="-669925">
              <a:buNone/>
            </a:pPr>
            <a:r>
              <a:rPr lang="en-US" altLang="zh-TW" sz="2000" dirty="0"/>
              <a:t>void setup() {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(9,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(10,OUTPUT);</a:t>
            </a:r>
            <a:br>
              <a:rPr lang="en-US" altLang="zh-TW" sz="2000" dirty="0"/>
            </a:br>
            <a:r>
              <a:rPr lang="en-US" altLang="zh-TW" sz="2000" dirty="0"/>
              <a:t>TCCR1A=0;//reset the register</a:t>
            </a:r>
            <a:br>
              <a:rPr lang="en-US" altLang="zh-TW" sz="2000" dirty="0"/>
            </a:br>
            <a:r>
              <a:rPr lang="en-US" altLang="zh-TW" sz="2000" dirty="0"/>
              <a:t>TCCR1B=0;//reset the register</a:t>
            </a:r>
            <a:br>
              <a:rPr lang="en-US" altLang="zh-TW" sz="2000" dirty="0"/>
            </a:br>
            <a:r>
              <a:rPr lang="en-US" altLang="zh-TW" sz="2000" dirty="0"/>
              <a:t>TCNT1=0;</a:t>
            </a:r>
            <a:br>
              <a:rPr lang="en-US" altLang="zh-TW" sz="2000" dirty="0"/>
            </a:br>
            <a:r>
              <a:rPr lang="en-US" altLang="zh-TW" sz="2000" dirty="0"/>
              <a:t>TCCR1A=0b01010011;//COM1A0,COM1B0 are 1, COM1A1, COM1B1 are 0</a:t>
            </a:r>
            <a:br>
              <a:rPr lang="en-US" altLang="zh-TW" sz="2000" dirty="0"/>
            </a:br>
            <a:r>
              <a:rPr lang="en-US" altLang="zh-TW" sz="2000" dirty="0"/>
              <a:t>//also WGM11, WGM10 are 1</a:t>
            </a:r>
            <a:br>
              <a:rPr lang="en-US" altLang="zh-TW" sz="2000" dirty="0"/>
            </a:br>
            <a:r>
              <a:rPr lang="en-US" altLang="zh-TW" sz="2000" dirty="0"/>
              <a:t>TCCR1B=0b00010001;//WGM13 is 1 and WGM12 is 0 with no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CS10 is 1</a:t>
            </a:r>
            <a:br>
              <a:rPr lang="en-US" altLang="zh-TW" sz="2000" dirty="0"/>
            </a:br>
            <a:r>
              <a:rPr lang="en-US" altLang="zh-TW" sz="2000" dirty="0"/>
              <a:t>OCR1A=128;// compare value</a:t>
            </a:r>
          </a:p>
          <a:p>
            <a:pPr marL="669925" indent="-669925">
              <a:buNone/>
            </a:pPr>
            <a:r>
              <a:rPr lang="en-US" altLang="zh-TW" sz="2000" dirty="0"/>
              <a:t>}</a:t>
            </a:r>
          </a:p>
          <a:p>
            <a:pPr marL="669925" indent="-669925">
              <a:buNone/>
            </a:pPr>
            <a:r>
              <a:rPr lang="en-US" altLang="zh-TW" sz="2000" dirty="0"/>
              <a:t>void loop() {</a:t>
            </a:r>
            <a:br>
              <a:rPr lang="en-US" altLang="zh-TW" sz="2000" dirty="0"/>
            </a:br>
            <a:r>
              <a:rPr lang="en-US" altLang="zh-TW" sz="2000" dirty="0"/>
              <a:t>// put your main code here, to run repeatedly</a:t>
            </a:r>
            <a:br>
              <a:rPr lang="en-US" altLang="zh-TW" sz="2000" dirty="0"/>
            </a:br>
            <a:r>
              <a:rPr lang="en-US" altLang="zh-TW" sz="2000" dirty="0"/>
              <a:t>}</a:t>
            </a:r>
            <a:endParaRPr lang="zh-TW" altLang="zh-TW" sz="2000" dirty="0"/>
          </a:p>
          <a:p>
            <a:pPr marL="669925" indent="-669925">
              <a:buNone/>
            </a:pP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2354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F1B05-5E7D-4C49-B337-C7AF110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1KHz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ABCCF-7494-A64B-B0B4-BC129C1C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7850" indent="-577850">
              <a:buNone/>
            </a:pPr>
            <a:r>
              <a:rPr lang="en-US" altLang="zh-TW" sz="2000" dirty="0"/>
              <a:t>void setup() {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(9, OUTPUT);</a:t>
            </a:r>
            <a:br>
              <a:rPr lang="en-US" altLang="zh-TW" sz="2000" dirty="0"/>
            </a:br>
            <a:r>
              <a:rPr lang="en-US" altLang="zh-TW" sz="2000" dirty="0" err="1"/>
              <a:t>pinMode</a:t>
            </a:r>
            <a:r>
              <a:rPr lang="en-US" altLang="zh-TW" sz="2000" dirty="0"/>
              <a:t>(10,OUTPUT);</a:t>
            </a:r>
            <a:br>
              <a:rPr lang="en-US" altLang="zh-TW" sz="2000" dirty="0"/>
            </a:br>
            <a:r>
              <a:rPr lang="en-US" altLang="zh-TW" sz="2000" dirty="0"/>
              <a:t>TCCR1A=0;//reset the register</a:t>
            </a:r>
            <a:br>
              <a:rPr lang="en-US" altLang="zh-TW" sz="2000" dirty="0"/>
            </a:br>
            <a:r>
              <a:rPr lang="en-US" altLang="zh-TW" sz="2000" dirty="0"/>
              <a:t>TCCR1B=0;//reset the register</a:t>
            </a:r>
            <a:br>
              <a:rPr lang="en-US" altLang="zh-TW" sz="2000" dirty="0"/>
            </a:br>
            <a:r>
              <a:rPr lang="en-US" altLang="zh-TW" sz="2000" dirty="0"/>
              <a:t>TCNT1=0;</a:t>
            </a:r>
            <a:br>
              <a:rPr lang="en-US" altLang="zh-TW" sz="2000" dirty="0"/>
            </a:br>
            <a:r>
              <a:rPr lang="en-US" altLang="zh-TW" sz="2000" dirty="0"/>
              <a:t>TCCR1A=0b01010011;//COM1A0,COM1B0 are 1, COM1A1, COM1B1 are 0</a:t>
            </a:r>
            <a:br>
              <a:rPr lang="en-US" altLang="zh-TW" sz="2000" dirty="0"/>
            </a:br>
            <a:r>
              <a:rPr lang="en-US" altLang="zh-TW" sz="2000" dirty="0"/>
              <a:t>//also WGM11, WGM10 are 1</a:t>
            </a:r>
            <a:br>
              <a:rPr lang="en-US" altLang="zh-TW" sz="2000" dirty="0"/>
            </a:br>
            <a:r>
              <a:rPr lang="en-US" altLang="zh-TW" sz="2000" dirty="0"/>
              <a:t>TCCR1B=0b00010001;//WGM13 is 1 and WGM12 is 0 with no </a:t>
            </a:r>
            <a:r>
              <a:rPr lang="en-US" altLang="zh-TW" sz="2000" dirty="0" err="1"/>
              <a:t>prescaler</a:t>
            </a:r>
            <a:r>
              <a:rPr lang="en-US" altLang="zh-TW" sz="2000" dirty="0"/>
              <a:t> CS10 is 1</a:t>
            </a:r>
            <a:br>
              <a:rPr lang="en-US" altLang="zh-TW" sz="2000" dirty="0"/>
            </a:br>
            <a:r>
              <a:rPr lang="en-US" altLang="zh-TW" sz="2000" dirty="0"/>
              <a:t>OCR1A=4000;// compare value</a:t>
            </a:r>
          </a:p>
          <a:p>
            <a:pPr marL="577850" indent="-577850">
              <a:buNone/>
            </a:pPr>
            <a:r>
              <a:rPr lang="en-US" altLang="zh-TW" sz="2000" dirty="0"/>
              <a:t>}</a:t>
            </a:r>
            <a:br>
              <a:rPr lang="en-US" altLang="zh-TW" sz="2000" dirty="0"/>
            </a:b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2214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A0E82-7D0F-BB4D-822C-EE6CD680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8716C2-78F1-9C4C-A22E-01941D81E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8077200" cy="5454352"/>
          </a:xfrm>
        </p:spPr>
        <p:txBody>
          <a:bodyPr/>
          <a:lstStyle/>
          <a:p>
            <a:r>
              <a:rPr lang="en-US" altLang="zh-TW" dirty="0"/>
              <a:t>For this mode the TOP value take the 0x03FF value which means 1023 and with the formula </a:t>
            </a:r>
            <a:r>
              <a:rPr lang="en-US" altLang="zh-TW" b="1" dirty="0" err="1"/>
              <a:t>f</a:t>
            </a:r>
            <a:r>
              <a:rPr lang="en-US" altLang="zh-TW" b="1" baseline="-25000" dirty="0" err="1"/>
              <a:t>OCnx</a:t>
            </a:r>
            <a:r>
              <a:rPr lang="en-US" altLang="zh-TW" b="1" dirty="0"/>
              <a:t>=</a:t>
            </a:r>
            <a:r>
              <a:rPr lang="en-US" altLang="zh-TW" b="1" dirty="0" err="1"/>
              <a:t>f</a:t>
            </a:r>
            <a:r>
              <a:rPr lang="en-US" altLang="zh-TW" b="1" baseline="-25000" dirty="0" err="1"/>
              <a:t>clk</a:t>
            </a:r>
            <a:r>
              <a:rPr lang="en-US" altLang="zh-TW" b="1" dirty="0"/>
              <a:t>/2*N*TOP</a:t>
            </a:r>
            <a:r>
              <a:rPr lang="en-US" altLang="zh-TW" dirty="0"/>
              <a:t> and no </a:t>
            </a:r>
            <a:r>
              <a:rPr lang="en-US" altLang="zh-TW" dirty="0" err="1"/>
              <a:t>prescaler</a:t>
            </a:r>
            <a:r>
              <a:rPr lang="en-US" altLang="zh-TW" dirty="0"/>
              <a:t> the resulting frequency is </a:t>
            </a:r>
            <a:r>
              <a:rPr lang="en-US" altLang="zh-TW" b="1" dirty="0"/>
              <a:t>7820Hz</a:t>
            </a:r>
            <a:r>
              <a:rPr lang="en-US" altLang="zh-TW" dirty="0"/>
              <a:t>.</a:t>
            </a:r>
            <a:endParaRPr lang="zh-TW" altLang="zh-TW" dirty="0"/>
          </a:p>
          <a:p>
            <a:r>
              <a:rPr lang="en-US" altLang="zh-TW" dirty="0"/>
              <a:t> </a:t>
            </a:r>
            <a:r>
              <a:rPr lang="en-US" altLang="zh-TW" b="1" dirty="0"/>
              <a:t>OCR1A=512</a:t>
            </a:r>
            <a:r>
              <a:rPr lang="en-US" altLang="zh-TW" dirty="0"/>
              <a:t> for a </a:t>
            </a:r>
            <a:r>
              <a:rPr lang="en-US" altLang="zh-TW" b="1" dirty="0"/>
              <a:t>50%duty cycle</a:t>
            </a:r>
          </a:p>
          <a:p>
            <a:pPr marL="495300" indent="-495300">
              <a:buNone/>
            </a:pPr>
            <a:r>
              <a:rPr lang="en-US" altLang="zh-TW" sz="1800" dirty="0"/>
              <a:t>void setup() {</a:t>
            </a:r>
            <a:br>
              <a:rPr lang="en-US" altLang="zh-TW" sz="1800" dirty="0"/>
            </a:br>
            <a:r>
              <a:rPr lang="en-US" altLang="zh-TW" sz="1800" dirty="0" err="1"/>
              <a:t>pinMode</a:t>
            </a:r>
            <a:r>
              <a:rPr lang="en-US" altLang="zh-TW" sz="1800" dirty="0"/>
              <a:t>(9, OUTPUT);</a:t>
            </a:r>
            <a:br>
              <a:rPr lang="en-US" altLang="zh-TW" sz="1800" dirty="0"/>
            </a:br>
            <a:r>
              <a:rPr lang="en-US" altLang="zh-TW" sz="1800" dirty="0" err="1"/>
              <a:t>pinMode</a:t>
            </a:r>
            <a:r>
              <a:rPr lang="en-US" altLang="zh-TW" sz="1800" dirty="0"/>
              <a:t>(10,OUTPUT);</a:t>
            </a:r>
            <a:br>
              <a:rPr lang="en-US" altLang="zh-TW" sz="1800" dirty="0"/>
            </a:br>
            <a:r>
              <a:rPr lang="en-US" altLang="zh-TW" sz="1800" dirty="0"/>
              <a:t>TCCR1A=0;//reset the register</a:t>
            </a:r>
            <a:br>
              <a:rPr lang="en-US" altLang="zh-TW" sz="1800" dirty="0"/>
            </a:br>
            <a:r>
              <a:rPr lang="en-US" altLang="zh-TW" sz="1800" dirty="0"/>
              <a:t>TCCR1B=0;//reset the register</a:t>
            </a:r>
            <a:br>
              <a:rPr lang="en-US" altLang="zh-TW" sz="1800" dirty="0"/>
            </a:br>
            <a:r>
              <a:rPr lang="en-US" altLang="zh-TW" sz="1800" dirty="0"/>
              <a:t>TCNT1=0;</a:t>
            </a:r>
            <a:br>
              <a:rPr lang="en-US" altLang="zh-TW" sz="1800" dirty="0"/>
            </a:br>
            <a:r>
              <a:rPr lang="en-US" altLang="zh-TW" sz="1800" dirty="0"/>
              <a:t>TCCR1A=0b10100011;//COM1A0,COM1B0 are 0, COM1A1,COM1B1 are 1</a:t>
            </a:r>
            <a:br>
              <a:rPr lang="en-US" altLang="zh-TW" sz="1800" dirty="0"/>
            </a:br>
            <a:r>
              <a:rPr lang="en-US" altLang="zh-TW" sz="1800" dirty="0"/>
              <a:t>//also WGM11, WGM10 are 1</a:t>
            </a:r>
            <a:br>
              <a:rPr lang="en-US" altLang="zh-TW" sz="1800" dirty="0"/>
            </a:br>
            <a:r>
              <a:rPr lang="en-US" altLang="zh-TW" sz="1800" dirty="0"/>
              <a:t>TCCR1B=0b00000001;//WGM13</a:t>
            </a:r>
            <a:r>
              <a:rPr lang="zh-CN" altLang="en-US" sz="1800" dirty="0"/>
              <a:t>ㄝ</a:t>
            </a:r>
            <a:r>
              <a:rPr lang="en-US" altLang="zh-CN" sz="1800" dirty="0"/>
              <a:t>,</a:t>
            </a:r>
            <a:r>
              <a:rPr lang="en-US" altLang="zh-TW" sz="1800" dirty="0"/>
              <a:t> WGM12 are 0 with no </a:t>
            </a:r>
            <a:r>
              <a:rPr lang="en-US" altLang="zh-TW" sz="1800" dirty="0" err="1"/>
              <a:t>prescaler</a:t>
            </a:r>
            <a:r>
              <a:rPr lang="en-US" altLang="zh-TW" sz="1800" dirty="0"/>
              <a:t> CS10 is 1</a:t>
            </a:r>
            <a:br>
              <a:rPr lang="en-US" altLang="zh-TW" sz="1800" dirty="0"/>
            </a:br>
            <a:r>
              <a:rPr lang="en-US" altLang="zh-TW" sz="1800" dirty="0"/>
              <a:t>OCR1A=</a:t>
            </a:r>
            <a:r>
              <a:rPr lang="en-US" altLang="zh-TW" sz="1800" dirty="0">
                <a:solidFill>
                  <a:srgbClr val="FF0000"/>
                </a:solidFill>
              </a:rPr>
              <a:t>512</a:t>
            </a:r>
            <a:r>
              <a:rPr lang="en-US" altLang="zh-TW" sz="1800" dirty="0"/>
              <a:t>;// duty cycle value</a:t>
            </a:r>
          </a:p>
          <a:p>
            <a:pPr marL="495300" indent="-495300">
              <a:buNone/>
            </a:pPr>
            <a:r>
              <a:rPr lang="en-US" altLang="zh-TW" sz="1800" dirty="0"/>
              <a:t>}</a:t>
            </a:r>
            <a:r>
              <a:rPr lang="zh-TW" altLang="zh-TW" sz="1800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954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arduino pins">
            <a:extLst>
              <a:ext uri="{FF2B5EF4-FFF2-40B4-BE49-F238E27FC236}">
                <a16:creationId xmlns:a16="http://schemas.microsoft.com/office/drawing/2014/main" id="{3E3FB37E-C733-8942-9609-C280257E44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7027738" cy="43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96E9E-5779-C541-88C8-E96EAEBF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E0198E-2FAB-A740-924D-6051C276B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矩形: 圓角 6">
            <a:extLst>
              <a:ext uri="{FF2B5EF4-FFF2-40B4-BE49-F238E27FC236}">
                <a16:creationId xmlns:a16="http://schemas.microsoft.com/office/drawing/2014/main" id="{3995DB54-C1C7-F343-AFE9-3C9342D4754B}"/>
              </a:ext>
            </a:extLst>
          </p:cNvPr>
          <p:cNvSpPr/>
          <p:nvPr/>
        </p:nvSpPr>
        <p:spPr bwMode="auto">
          <a:xfrm>
            <a:off x="1547664" y="3138255"/>
            <a:ext cx="2703089" cy="434798"/>
          </a:xfrm>
          <a:prstGeom prst="round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  <a:ea typeface="新細明體" pitchFamily="-112" charset="-120"/>
              <a:cs typeface="新細明體" pitchFamily="-11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3136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7FCC5-7953-584C-8CC8-33FDF7E7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43493F-F9FF-FC40-902C-7B257D6A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47" y="1340768"/>
            <a:ext cx="7421706" cy="16770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16F26B-AAEC-3B40-81CC-87CD9D37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356992"/>
            <a:ext cx="5473700" cy="133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AFCDBF-6700-6045-A044-2E300E40E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863182"/>
            <a:ext cx="5448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5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560A4-47D2-DC43-A0ED-23BA4B6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84868C-5CE7-3B4D-84F2-C3821F8E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04570"/>
            <a:ext cx="7200000" cy="12966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67D65E-963D-8B4F-9F6B-AF516740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3145705"/>
            <a:ext cx="8568952" cy="3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541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69693-5D9F-4045-8151-2524BF84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9444FB-C940-2B49-BDA2-002B6BA1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636049"/>
            <a:ext cx="7200000" cy="13403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2F0EC7-9DE2-4548-8EF3-2C64849A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429000"/>
            <a:ext cx="855977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60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9B790-E385-CB47-ABB8-CDDCA365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14104A-3842-5E40-8360-88AF102B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95" y="1268760"/>
            <a:ext cx="7927785" cy="13681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9A3A0F7-DC7A-5444-9641-58093E08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3" y="2852936"/>
            <a:ext cx="8064896" cy="37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86566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新細明體"/>
      </a:majorFont>
      <a:minorFont>
        <a:latin typeface="Times New Roman"/>
        <a:ea typeface="新細明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  <a:ea typeface="新細明體" pitchFamily="-112" charset="-120"/>
            <a:cs typeface="新細明體" pitchFamily="-112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  <a:ea typeface="新細明體" pitchFamily="-112" charset="-120"/>
            <a:cs typeface="新細明體" pitchFamily="-112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21108</TotalTime>
  <Words>4110</Words>
  <Application>Microsoft Office PowerPoint</Application>
  <PresentationFormat>如螢幕大小 (4:3)</PresentationFormat>
  <Paragraphs>498</Paragraphs>
  <Slides>102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14" baseType="lpstr">
      <vt:lpstr>Arial-BoldMT</vt:lpstr>
      <vt:lpstr>Arial-ItalicMT</vt:lpstr>
      <vt:lpstr>ArialMT</vt:lpstr>
      <vt:lpstr>inherit</vt:lpstr>
      <vt:lpstr>SymbolMT</vt:lpstr>
      <vt:lpstr>標楷體</vt:lpstr>
      <vt:lpstr>Arial</vt:lpstr>
      <vt:lpstr>Roboto</vt:lpstr>
      <vt:lpstr>Times New Roman</vt:lpstr>
      <vt:lpstr>Wingdings</vt:lpstr>
      <vt:lpstr>Wingdings 2</vt:lpstr>
      <vt:lpstr>預設簡報設計</vt:lpstr>
      <vt:lpstr>Arduino &amp; ATmega328</vt:lpstr>
      <vt:lpstr>Arduino 前身</vt:lpstr>
      <vt:lpstr>Arduino 出場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Introduction</vt:lpstr>
      <vt:lpstr>Features</vt:lpstr>
      <vt:lpstr>Features</vt:lpstr>
      <vt:lpstr>Features</vt:lpstr>
      <vt:lpstr>Pin Configurations</vt:lpstr>
      <vt:lpstr>Arduino 硬體</vt:lpstr>
      <vt:lpstr>Arduion 與 atmega328P 腳位對應圖</vt:lpstr>
      <vt:lpstr>Block Diagram</vt:lpstr>
      <vt:lpstr>Architecture</vt:lpstr>
      <vt:lpstr>Memory Size</vt:lpstr>
      <vt:lpstr>Status Register</vt:lpstr>
      <vt:lpstr>Status Register</vt:lpstr>
      <vt:lpstr>General Purpose Register File</vt:lpstr>
      <vt:lpstr>Instruction Execution Timing</vt:lpstr>
      <vt:lpstr>In-System Reprogrammable Flash Program Memory</vt:lpstr>
      <vt:lpstr>SRAM Data Memory</vt:lpstr>
      <vt:lpstr>System Clock and Clock Options</vt:lpstr>
      <vt:lpstr>System Control and Reset</vt:lpstr>
      <vt:lpstr>System Control and Reset</vt:lpstr>
      <vt:lpstr>I/O-Ports</vt:lpstr>
      <vt:lpstr>I/O-Ports</vt:lpstr>
      <vt:lpstr>Ports as General Digital I/O</vt:lpstr>
      <vt:lpstr>PowerPoint 簡報</vt:lpstr>
      <vt:lpstr>PowerPoint 簡報</vt:lpstr>
      <vt:lpstr>Example</vt:lpstr>
      <vt:lpstr>PowerPoint 簡報</vt:lpstr>
      <vt:lpstr>PowerPoint 簡報</vt:lpstr>
      <vt:lpstr>Example – output pin13</vt:lpstr>
      <vt:lpstr>EX-01</vt:lpstr>
      <vt:lpstr>Example – input pin8</vt:lpstr>
      <vt:lpstr>Example – pin10</vt:lpstr>
      <vt:lpstr>PowerPoint 簡報</vt:lpstr>
      <vt:lpstr>PowerPoint 簡報</vt:lpstr>
      <vt:lpstr>PowerPoint 簡報</vt:lpstr>
      <vt:lpstr>PowerPoint 簡報</vt:lpstr>
      <vt:lpstr>EX-02</vt:lpstr>
      <vt:lpstr>External Interrupts</vt:lpstr>
      <vt:lpstr>External Interrupts</vt:lpstr>
      <vt:lpstr>External Interrupts</vt:lpstr>
      <vt:lpstr>External Interrupts</vt:lpstr>
      <vt:lpstr>External Interrupts</vt:lpstr>
      <vt:lpstr>External Interrupts</vt:lpstr>
      <vt:lpstr>External Interrupts</vt:lpstr>
      <vt:lpstr>PowerPoint 簡報</vt:lpstr>
      <vt:lpstr>External Interrupts</vt:lpstr>
      <vt:lpstr>PowerPoint 簡報</vt:lpstr>
      <vt:lpstr>8-bit Timer/Counter0 with PWM</vt:lpstr>
      <vt:lpstr>8-bit Timer/Counter0 with PWM</vt:lpstr>
      <vt:lpstr>8-bit Timer/Counter Block Diagram</vt:lpstr>
      <vt:lpstr>Register</vt:lpstr>
      <vt:lpstr>Register</vt:lpstr>
      <vt:lpstr>Register</vt:lpstr>
      <vt:lpstr>Counter Unit </vt:lpstr>
      <vt:lpstr>Output Compare Unit</vt:lpstr>
      <vt:lpstr>PowerPoint 簡報</vt:lpstr>
      <vt:lpstr>Fast PWM mode</vt:lpstr>
      <vt:lpstr>Phase Correct PWM Mode</vt:lpstr>
      <vt:lpstr>CTC mode </vt:lpstr>
      <vt:lpstr>Timer/Counter Timing Diagrams </vt:lpstr>
      <vt:lpstr>Timer/Counter Timing Diagrams </vt:lpstr>
      <vt:lpstr>TCCR0A</vt:lpstr>
      <vt:lpstr>TCCR0A</vt:lpstr>
      <vt:lpstr>TCCR0B</vt:lpstr>
      <vt:lpstr>TCNT0 &amp; OCR0A</vt:lpstr>
      <vt:lpstr>OCR0B</vt:lpstr>
      <vt:lpstr>Example</vt:lpstr>
      <vt:lpstr>Example</vt:lpstr>
      <vt:lpstr>Example</vt:lpstr>
      <vt:lpstr>Example</vt:lpstr>
      <vt:lpstr>Timer 1</vt:lpstr>
      <vt:lpstr>PowerPoint 簡報</vt:lpstr>
      <vt:lpstr>PowerPoint 簡報</vt:lpstr>
      <vt:lpstr>CTC mode</vt:lpstr>
      <vt:lpstr>Fast PWM mode</vt:lpstr>
      <vt:lpstr>Phase and Frequency correct PWM mode</vt:lpstr>
      <vt:lpstr>Phase correct PWM mode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</vt:lpstr>
      <vt:lpstr>Example 1KHz</vt:lpstr>
      <vt:lpstr>Example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ntust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mblin</dc:creator>
  <cp:lastModifiedBy>李柏賢</cp:lastModifiedBy>
  <cp:revision>785</cp:revision>
  <dcterms:created xsi:type="dcterms:W3CDTF">2009-12-06T22:51:29Z</dcterms:created>
  <dcterms:modified xsi:type="dcterms:W3CDTF">2021-06-27T07:44:35Z</dcterms:modified>
</cp:coreProperties>
</file>